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x="18288000" cy="10287000"/>
  <p:notesSz cx="6858000" cy="9144000"/>
  <p:embeddedFontLst>
    <p:embeddedFont>
      <p:font typeface="Cinzel Bold" charset="1" panose="00000800000000000000"/>
      <p:regular r:id="rId22"/>
    </p:embeddedFont>
    <p:embeddedFont>
      <p:font typeface="Cinzel" charset="1" panose="00000500000000000000"/>
      <p:regular r:id="rId23"/>
    </p:embeddedFont>
    <p:embeddedFont>
      <p:font typeface="Track" charset="1" panose="02000000000000000000"/>
      <p:regular r:id="rId24"/>
    </p:embeddedFont>
    <p:embeddedFont>
      <p:font typeface="Poppins" charset="1" panose="00000500000000000000"/>
      <p:regular r:id="rId25"/>
    </p:embeddedFont>
    <p:embeddedFont>
      <p:font typeface="Lora" charset="1" panose="00000500000000000000"/>
      <p:regular r:id="rId26"/>
    </p:embeddedFont>
    <p:embeddedFont>
      <p:font typeface="Canva Sans" charset="1" panose="020B0503030501040103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jpeg" Type="http://schemas.openxmlformats.org/officeDocument/2006/relationships/image"/><Relationship Id="rId3" Target="../media/image11.png" Type="http://schemas.openxmlformats.org/officeDocument/2006/relationships/image"/><Relationship Id="rId4" Target="../media/image12.svg" Type="http://schemas.openxmlformats.org/officeDocument/2006/relationships/image"/><Relationship Id="rId5" Target="../media/image17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jpeg" Type="http://schemas.openxmlformats.org/officeDocument/2006/relationships/image"/><Relationship Id="rId3" Target="../media/image11.png" Type="http://schemas.openxmlformats.org/officeDocument/2006/relationships/image"/><Relationship Id="rId4" Target="../media/image12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jpeg" Type="http://schemas.openxmlformats.org/officeDocument/2006/relationships/image"/><Relationship Id="rId3" Target="../media/image11.png" Type="http://schemas.openxmlformats.org/officeDocument/2006/relationships/image"/><Relationship Id="rId4" Target="../media/image12.svg" Type="http://schemas.openxmlformats.org/officeDocument/2006/relationships/image"/><Relationship Id="rId5" Target="../media/image18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jpeg" Type="http://schemas.openxmlformats.org/officeDocument/2006/relationships/image"/><Relationship Id="rId3" Target="../media/image11.png" Type="http://schemas.openxmlformats.org/officeDocument/2006/relationships/image"/><Relationship Id="rId4" Target="../media/image12.svg" Type="http://schemas.openxmlformats.org/officeDocument/2006/relationships/image"/><Relationship Id="rId5" Target="../media/image19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jpeg" Type="http://schemas.openxmlformats.org/officeDocument/2006/relationships/image"/><Relationship Id="rId3" Target="../media/image11.png" Type="http://schemas.openxmlformats.org/officeDocument/2006/relationships/image"/><Relationship Id="rId4" Target="../media/image12.svg" Type="http://schemas.openxmlformats.org/officeDocument/2006/relationships/image"/><Relationship Id="rId5" Target="../media/image20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jpeg" Type="http://schemas.openxmlformats.org/officeDocument/2006/relationships/image"/><Relationship Id="rId3" Target="../media/image11.png" Type="http://schemas.openxmlformats.org/officeDocument/2006/relationships/image"/><Relationship Id="rId4" Target="../media/image12.svg" Type="http://schemas.openxmlformats.org/officeDocument/2006/relationships/image"/><Relationship Id="rId5" Target="../media/image21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4.png" Type="http://schemas.openxmlformats.org/officeDocument/2006/relationships/image"/><Relationship Id="rId5" Target="../media/image5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Relationship Id="rId5" Target="../media/image9.png" Type="http://schemas.openxmlformats.org/officeDocument/2006/relationships/image"/><Relationship Id="rId6" Target="../media/image10.svg" Type="http://schemas.openxmlformats.org/officeDocument/2006/relationships/image"/><Relationship Id="rId7" Target="../media/image11.png" Type="http://schemas.openxmlformats.org/officeDocument/2006/relationships/image"/><Relationship Id="rId8" Target="../media/image12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Relationship Id="rId5" Target="../media/image9.png" Type="http://schemas.openxmlformats.org/officeDocument/2006/relationships/image"/><Relationship Id="rId6" Target="../media/image10.svg" Type="http://schemas.openxmlformats.org/officeDocument/2006/relationships/image"/><Relationship Id="rId7" Target="../media/image11.png" Type="http://schemas.openxmlformats.org/officeDocument/2006/relationships/image"/><Relationship Id="rId8" Target="../media/image12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Relationship Id="rId5" Target="../media/image9.png" Type="http://schemas.openxmlformats.org/officeDocument/2006/relationships/image"/><Relationship Id="rId6" Target="../media/image10.svg" Type="http://schemas.openxmlformats.org/officeDocument/2006/relationships/image"/><Relationship Id="rId7" Target="../media/image11.png" Type="http://schemas.openxmlformats.org/officeDocument/2006/relationships/image"/><Relationship Id="rId8" Target="../media/image12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Relationship Id="rId5" Target="../media/image9.png" Type="http://schemas.openxmlformats.org/officeDocument/2006/relationships/image"/><Relationship Id="rId6" Target="../media/image10.svg" Type="http://schemas.openxmlformats.org/officeDocument/2006/relationships/image"/><Relationship Id="rId7" Target="../media/image11.png" Type="http://schemas.openxmlformats.org/officeDocument/2006/relationships/image"/><Relationship Id="rId8" Target="../media/image12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jpeg" Type="http://schemas.openxmlformats.org/officeDocument/2006/relationships/image"/><Relationship Id="rId3" Target="../media/image11.png" Type="http://schemas.openxmlformats.org/officeDocument/2006/relationships/image"/><Relationship Id="rId4" Target="../media/image12.svg" Type="http://schemas.openxmlformats.org/officeDocument/2006/relationships/image"/><Relationship Id="rId5" Target="../media/image14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jpeg" Type="http://schemas.openxmlformats.org/officeDocument/2006/relationships/image"/><Relationship Id="rId3" Target="../media/image11.png" Type="http://schemas.openxmlformats.org/officeDocument/2006/relationships/image"/><Relationship Id="rId4" Target="../media/image12.svg" Type="http://schemas.openxmlformats.org/officeDocument/2006/relationships/image"/><Relationship Id="rId5" Target="../media/image15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jpeg" Type="http://schemas.openxmlformats.org/officeDocument/2006/relationships/image"/><Relationship Id="rId3" Target="../media/image11.png" Type="http://schemas.openxmlformats.org/officeDocument/2006/relationships/image"/><Relationship Id="rId4" Target="../media/image12.svg" Type="http://schemas.openxmlformats.org/officeDocument/2006/relationships/image"/><Relationship Id="rId5" Target="../media/image16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18444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902475" y="2833155"/>
            <a:ext cx="17385525" cy="12243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00"/>
              </a:lnSpc>
            </a:pPr>
            <a:r>
              <a:rPr lang="en-US" sz="9200" b="true">
                <a:solidFill>
                  <a:srgbClr val="F0B92D"/>
                </a:solidFill>
                <a:latin typeface="Cinzel Bold"/>
                <a:ea typeface="Cinzel Bold"/>
                <a:cs typeface="Cinzel Bold"/>
                <a:sym typeface="Cinzel Bold"/>
              </a:rPr>
              <a:t>SQL PIZZA Sales PROJECT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29222" y="-492793"/>
            <a:ext cx="19301026" cy="12278576"/>
          </a:xfrm>
          <a:custGeom>
            <a:avLst/>
            <a:gdLst/>
            <a:ahLst/>
            <a:cxnLst/>
            <a:rect r="r" b="b" t="t" l="l"/>
            <a:pathLst>
              <a:path h="12278576" w="19301026">
                <a:moveTo>
                  <a:pt x="0" y="0"/>
                </a:moveTo>
                <a:lnTo>
                  <a:pt x="19301026" y="0"/>
                </a:lnTo>
                <a:lnTo>
                  <a:pt x="19301026" y="12278577"/>
                </a:lnTo>
                <a:lnTo>
                  <a:pt x="0" y="122785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729" r="-3084" b="-23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0">
            <a:off x="-139885" y="-172649"/>
            <a:ext cx="2337169" cy="2402697"/>
          </a:xfrm>
          <a:custGeom>
            <a:avLst/>
            <a:gdLst/>
            <a:ahLst/>
            <a:cxnLst/>
            <a:rect r="r" b="b" t="t" l="l"/>
            <a:pathLst>
              <a:path h="2402697" w="2337169">
                <a:moveTo>
                  <a:pt x="2337170" y="2402698"/>
                </a:moveTo>
                <a:lnTo>
                  <a:pt x="0" y="2402698"/>
                </a:lnTo>
                <a:lnTo>
                  <a:pt x="0" y="0"/>
                </a:lnTo>
                <a:lnTo>
                  <a:pt x="2337170" y="0"/>
                </a:lnTo>
                <a:lnTo>
                  <a:pt x="2337170" y="2402698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true" rot="0">
            <a:off x="15950831" y="-348849"/>
            <a:ext cx="2337169" cy="2402697"/>
          </a:xfrm>
          <a:custGeom>
            <a:avLst/>
            <a:gdLst/>
            <a:ahLst/>
            <a:cxnLst/>
            <a:rect r="r" b="b" t="t" l="l"/>
            <a:pathLst>
              <a:path h="2402697" w="2337169">
                <a:moveTo>
                  <a:pt x="2337169" y="2402698"/>
                </a:moveTo>
                <a:lnTo>
                  <a:pt x="0" y="2402698"/>
                </a:lnTo>
                <a:lnTo>
                  <a:pt x="0" y="0"/>
                </a:lnTo>
                <a:lnTo>
                  <a:pt x="2337169" y="0"/>
                </a:lnTo>
                <a:lnTo>
                  <a:pt x="2337169" y="2402698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654452" y="6065033"/>
            <a:ext cx="6046825" cy="3193267"/>
          </a:xfrm>
          <a:custGeom>
            <a:avLst/>
            <a:gdLst/>
            <a:ahLst/>
            <a:cxnLst/>
            <a:rect r="r" b="b" t="t" l="l"/>
            <a:pathLst>
              <a:path h="3193267" w="6046825">
                <a:moveTo>
                  <a:pt x="0" y="0"/>
                </a:moveTo>
                <a:lnTo>
                  <a:pt x="6046825" y="0"/>
                </a:lnTo>
                <a:lnTo>
                  <a:pt x="6046825" y="3193267"/>
                </a:lnTo>
                <a:lnTo>
                  <a:pt x="0" y="319326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087528" y="432436"/>
            <a:ext cx="13522670" cy="11353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20"/>
              </a:lnSpc>
            </a:pPr>
            <a:r>
              <a:rPr lang="en-US" sz="3300" b="true">
                <a:solidFill>
                  <a:srgbClr val="F0B92D"/>
                </a:solidFill>
                <a:latin typeface="Cinzel Bold"/>
                <a:ea typeface="Cinzel Bold"/>
                <a:cs typeface="Cinzel Bold"/>
                <a:sym typeface="Cinzel Bold"/>
              </a:rPr>
              <a:t>JOIN THE RELEVENT TABLES TO FIND CATEGORY WISE DISTRUBUTION PIZZA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382190" y="2484022"/>
            <a:ext cx="12228008" cy="17738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56"/>
              </a:lnSpc>
            </a:pPr>
            <a:r>
              <a:rPr lang="en-US" sz="2540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SELECT category, COUNT(Pizza_name) AS Pizza_count</a:t>
            </a:r>
          </a:p>
          <a:p>
            <a:pPr algn="ctr">
              <a:lnSpc>
                <a:spcPts val="3556"/>
              </a:lnSpc>
            </a:pPr>
            <a:r>
              <a:rPr lang="en-US" sz="2540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FROM pizza_types</a:t>
            </a:r>
          </a:p>
          <a:p>
            <a:pPr algn="ctr">
              <a:lnSpc>
                <a:spcPts val="3556"/>
              </a:lnSpc>
            </a:pPr>
            <a:r>
              <a:rPr lang="en-US" sz="2540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GROUP BY category</a:t>
            </a:r>
          </a:p>
          <a:p>
            <a:pPr algn="ctr">
              <a:lnSpc>
                <a:spcPts val="3556"/>
              </a:lnSpc>
            </a:pPr>
            <a:r>
              <a:rPr lang="en-US" sz="2540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ORDER BY Pizza_count DESC;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679425" y="5040072"/>
            <a:ext cx="1633538" cy="606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b="true" sz="3500" u="sng">
                <a:solidFill>
                  <a:srgbClr val="F0B92D"/>
                </a:solidFill>
                <a:latin typeface="Cinzel Bold"/>
                <a:ea typeface="Cinzel Bold"/>
                <a:cs typeface="Cinzel Bold"/>
                <a:sym typeface="Cinzel Bold"/>
              </a:rPr>
              <a:t>Result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29222" y="-492793"/>
            <a:ext cx="19301026" cy="12278576"/>
          </a:xfrm>
          <a:custGeom>
            <a:avLst/>
            <a:gdLst/>
            <a:ahLst/>
            <a:cxnLst/>
            <a:rect r="r" b="b" t="t" l="l"/>
            <a:pathLst>
              <a:path h="12278576" w="19301026">
                <a:moveTo>
                  <a:pt x="0" y="0"/>
                </a:moveTo>
                <a:lnTo>
                  <a:pt x="19301026" y="0"/>
                </a:lnTo>
                <a:lnTo>
                  <a:pt x="19301026" y="12278577"/>
                </a:lnTo>
                <a:lnTo>
                  <a:pt x="0" y="122785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729" r="-3084" b="-23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0">
            <a:off x="-139885" y="-172649"/>
            <a:ext cx="2337169" cy="2402697"/>
          </a:xfrm>
          <a:custGeom>
            <a:avLst/>
            <a:gdLst/>
            <a:ahLst/>
            <a:cxnLst/>
            <a:rect r="r" b="b" t="t" l="l"/>
            <a:pathLst>
              <a:path h="2402697" w="2337169">
                <a:moveTo>
                  <a:pt x="2337170" y="2402698"/>
                </a:moveTo>
                <a:lnTo>
                  <a:pt x="0" y="2402698"/>
                </a:lnTo>
                <a:lnTo>
                  <a:pt x="0" y="0"/>
                </a:lnTo>
                <a:lnTo>
                  <a:pt x="2337170" y="0"/>
                </a:lnTo>
                <a:lnTo>
                  <a:pt x="2337170" y="2402698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true" rot="0">
            <a:off x="15950831" y="-348849"/>
            <a:ext cx="2337169" cy="2402697"/>
          </a:xfrm>
          <a:custGeom>
            <a:avLst/>
            <a:gdLst/>
            <a:ahLst/>
            <a:cxnLst/>
            <a:rect r="r" b="b" t="t" l="l"/>
            <a:pathLst>
              <a:path h="2402697" w="2337169">
                <a:moveTo>
                  <a:pt x="2337169" y="2402698"/>
                </a:moveTo>
                <a:lnTo>
                  <a:pt x="0" y="2402698"/>
                </a:lnTo>
                <a:lnTo>
                  <a:pt x="0" y="0"/>
                </a:lnTo>
                <a:lnTo>
                  <a:pt x="2337169" y="0"/>
                </a:lnTo>
                <a:lnTo>
                  <a:pt x="2337169" y="2402698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312723" y="432436"/>
            <a:ext cx="13522670" cy="11353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20"/>
              </a:lnSpc>
            </a:pPr>
            <a:r>
              <a:rPr lang="en-US" sz="3300" b="true">
                <a:solidFill>
                  <a:srgbClr val="F0B92D"/>
                </a:solidFill>
                <a:latin typeface="Cinzel Bold"/>
                <a:ea typeface="Cinzel Bold"/>
                <a:cs typeface="Cinzel Bold"/>
                <a:sym typeface="Cinzel Bold"/>
              </a:rPr>
              <a:t>GROUP THE ORDER BY DATE AND CALCULATE THE AVERAGE NUMBER OF PIZZA ORDERED PER DAY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382190" y="2484022"/>
            <a:ext cx="12228008" cy="40121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56"/>
              </a:lnSpc>
            </a:pPr>
            <a:r>
              <a:rPr lang="en-US" sz="2540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SELECT AVG(quantity) AS avg_Pizza_order_perDay</a:t>
            </a:r>
          </a:p>
          <a:p>
            <a:pPr algn="ctr">
              <a:lnSpc>
                <a:spcPts val="3556"/>
              </a:lnSpc>
            </a:pPr>
            <a:r>
              <a:rPr lang="en-US" sz="2540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FROM (</a:t>
            </a:r>
          </a:p>
          <a:p>
            <a:pPr algn="ctr">
              <a:lnSpc>
                <a:spcPts val="3556"/>
              </a:lnSpc>
            </a:pPr>
            <a:r>
              <a:rPr lang="en-US" sz="2540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    SELECT "order".date, SUM(Order_Details.quantity) AS quantity</a:t>
            </a:r>
          </a:p>
          <a:p>
            <a:pPr algn="ctr">
              <a:lnSpc>
                <a:spcPts val="3556"/>
              </a:lnSpc>
            </a:pPr>
            <a:r>
              <a:rPr lang="en-US" sz="2540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    FROM "order"</a:t>
            </a:r>
          </a:p>
          <a:p>
            <a:pPr algn="ctr">
              <a:lnSpc>
                <a:spcPts val="3556"/>
              </a:lnSpc>
            </a:pPr>
            <a:r>
              <a:rPr lang="en-US" sz="2540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    JOIN Order_Details</a:t>
            </a:r>
          </a:p>
          <a:p>
            <a:pPr algn="ctr">
              <a:lnSpc>
                <a:spcPts val="3556"/>
              </a:lnSpc>
            </a:pPr>
            <a:r>
              <a:rPr lang="en-US" sz="2540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    ON "order".order_id = Order_Details.order_id</a:t>
            </a:r>
          </a:p>
          <a:p>
            <a:pPr algn="ctr">
              <a:lnSpc>
                <a:spcPts val="3556"/>
              </a:lnSpc>
            </a:pPr>
            <a:r>
              <a:rPr lang="en-US" sz="2540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    GROUP BY "order".date</a:t>
            </a:r>
          </a:p>
          <a:p>
            <a:pPr algn="ctr">
              <a:lnSpc>
                <a:spcPts val="3556"/>
              </a:lnSpc>
            </a:pPr>
            <a:r>
              <a:rPr lang="en-US" sz="2540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) AS order_quantity;</a:t>
            </a:r>
          </a:p>
          <a:p>
            <a:pPr algn="ctr">
              <a:lnSpc>
                <a:spcPts val="3556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9074058" y="6783703"/>
            <a:ext cx="1633538" cy="606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b="true" sz="3500" u="sng">
                <a:solidFill>
                  <a:srgbClr val="F0B92D"/>
                </a:solidFill>
                <a:latin typeface="Cinzel Bold"/>
                <a:ea typeface="Cinzel Bold"/>
                <a:cs typeface="Cinzel Bold"/>
                <a:sym typeface="Cinzel Bold"/>
              </a:rPr>
              <a:t>Result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740573" y="7705107"/>
            <a:ext cx="6237925" cy="9515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65"/>
              </a:lnSpc>
            </a:pPr>
            <a:r>
              <a:rPr lang="en-US" sz="2761">
                <a:solidFill>
                  <a:srgbClr val="FFFFFF"/>
                </a:solidFill>
                <a:latin typeface="Cinzel"/>
                <a:ea typeface="Cinzel"/>
                <a:cs typeface="Cinzel"/>
                <a:sym typeface="Cinzel"/>
              </a:rPr>
              <a:t>Average_Pizza_Order_Per_Day = 138 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824437" y="-583628"/>
            <a:ext cx="19301026" cy="12278576"/>
          </a:xfrm>
          <a:custGeom>
            <a:avLst/>
            <a:gdLst/>
            <a:ahLst/>
            <a:cxnLst/>
            <a:rect r="r" b="b" t="t" l="l"/>
            <a:pathLst>
              <a:path h="12278576" w="19301026">
                <a:moveTo>
                  <a:pt x="0" y="0"/>
                </a:moveTo>
                <a:lnTo>
                  <a:pt x="19301026" y="0"/>
                </a:lnTo>
                <a:lnTo>
                  <a:pt x="19301026" y="12278576"/>
                </a:lnTo>
                <a:lnTo>
                  <a:pt x="0" y="122785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729" r="-3084" b="-23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0">
            <a:off x="-139885" y="-172649"/>
            <a:ext cx="2337169" cy="2402697"/>
          </a:xfrm>
          <a:custGeom>
            <a:avLst/>
            <a:gdLst/>
            <a:ahLst/>
            <a:cxnLst/>
            <a:rect r="r" b="b" t="t" l="l"/>
            <a:pathLst>
              <a:path h="2402697" w="2337169">
                <a:moveTo>
                  <a:pt x="2337170" y="2402698"/>
                </a:moveTo>
                <a:lnTo>
                  <a:pt x="0" y="2402698"/>
                </a:lnTo>
                <a:lnTo>
                  <a:pt x="0" y="0"/>
                </a:lnTo>
                <a:lnTo>
                  <a:pt x="2337170" y="0"/>
                </a:lnTo>
                <a:lnTo>
                  <a:pt x="2337170" y="2402698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true" rot="0">
            <a:off x="15950831" y="-348849"/>
            <a:ext cx="2337169" cy="2402697"/>
          </a:xfrm>
          <a:custGeom>
            <a:avLst/>
            <a:gdLst/>
            <a:ahLst/>
            <a:cxnLst/>
            <a:rect r="r" b="b" t="t" l="l"/>
            <a:pathLst>
              <a:path h="2402697" w="2337169">
                <a:moveTo>
                  <a:pt x="2337169" y="2402698"/>
                </a:moveTo>
                <a:lnTo>
                  <a:pt x="0" y="2402698"/>
                </a:lnTo>
                <a:lnTo>
                  <a:pt x="0" y="0"/>
                </a:lnTo>
                <a:lnTo>
                  <a:pt x="2337169" y="0"/>
                </a:lnTo>
                <a:lnTo>
                  <a:pt x="2337169" y="2402698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613233" y="6683310"/>
            <a:ext cx="9772724" cy="2325661"/>
          </a:xfrm>
          <a:custGeom>
            <a:avLst/>
            <a:gdLst/>
            <a:ahLst/>
            <a:cxnLst/>
            <a:rect r="r" b="b" t="t" l="l"/>
            <a:pathLst>
              <a:path h="2325661" w="9772724">
                <a:moveTo>
                  <a:pt x="0" y="0"/>
                </a:moveTo>
                <a:lnTo>
                  <a:pt x="9772724" y="0"/>
                </a:lnTo>
                <a:lnTo>
                  <a:pt x="9772724" y="2325661"/>
                </a:lnTo>
                <a:lnTo>
                  <a:pt x="0" y="232566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551165" y="432436"/>
            <a:ext cx="13045785" cy="11353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20"/>
              </a:lnSpc>
            </a:pPr>
            <a:r>
              <a:rPr lang="en-US" sz="3300" b="true">
                <a:solidFill>
                  <a:srgbClr val="F0B92D"/>
                </a:solidFill>
                <a:latin typeface="Cinzel Bold"/>
                <a:ea typeface="Cinzel Bold"/>
                <a:cs typeface="Cinzel Bold"/>
                <a:sym typeface="Cinzel Bold"/>
              </a:rPr>
              <a:t>DETERMINE THE TOP 3 MOST ORDERED PIZZA TYPE BASED ON REVENUE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879775" y="2182424"/>
            <a:ext cx="15239641" cy="31168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56"/>
              </a:lnSpc>
            </a:pPr>
            <a:r>
              <a:rPr lang="en-US" sz="2540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SELECT pizza_types.Pizza_name, SUM(Order_Details.Total_Amount) AS Revenue</a:t>
            </a:r>
          </a:p>
          <a:p>
            <a:pPr algn="ctr">
              <a:lnSpc>
                <a:spcPts val="3556"/>
              </a:lnSpc>
            </a:pPr>
            <a:r>
              <a:rPr lang="en-US" sz="2540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FROM pizza_types</a:t>
            </a:r>
          </a:p>
          <a:p>
            <a:pPr algn="ctr">
              <a:lnSpc>
                <a:spcPts val="3556"/>
              </a:lnSpc>
            </a:pPr>
            <a:r>
              <a:rPr lang="en-US" sz="2540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JOIN pizzas ON pizzas.pizza_type_id = pizza_types.pizza_type_id</a:t>
            </a:r>
          </a:p>
          <a:p>
            <a:pPr algn="ctr">
              <a:lnSpc>
                <a:spcPts val="3556"/>
              </a:lnSpc>
            </a:pPr>
            <a:r>
              <a:rPr lang="en-US" sz="2540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JOIN Order_Details ON Order_Details.pizza_id = pizzas.pizza_id</a:t>
            </a:r>
          </a:p>
          <a:p>
            <a:pPr algn="ctr">
              <a:lnSpc>
                <a:spcPts val="3556"/>
              </a:lnSpc>
            </a:pPr>
            <a:r>
              <a:rPr lang="en-US" sz="2540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GROUP BY pizza_types.Pizza_name</a:t>
            </a:r>
          </a:p>
          <a:p>
            <a:pPr algn="ctr">
              <a:lnSpc>
                <a:spcPts val="3556"/>
              </a:lnSpc>
            </a:pPr>
            <a:r>
              <a:rPr lang="en-US" sz="2540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ORDER BY Revenue DESC</a:t>
            </a:r>
          </a:p>
          <a:p>
            <a:pPr algn="ctr">
              <a:lnSpc>
                <a:spcPts val="3556"/>
              </a:lnSpc>
            </a:pPr>
            <a:r>
              <a:rPr lang="en-US" sz="2540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LIMIT 3;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682826" y="5648261"/>
            <a:ext cx="1633538" cy="606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b="true" sz="3500" u="sng">
                <a:solidFill>
                  <a:srgbClr val="F0B92D"/>
                </a:solidFill>
                <a:latin typeface="Cinzel Bold"/>
                <a:ea typeface="Cinzel Bold"/>
                <a:cs typeface="Cinzel Bold"/>
                <a:sym typeface="Cinzel Bold"/>
              </a:rPr>
              <a:t>Result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824437" y="-583628"/>
            <a:ext cx="19301026" cy="12278576"/>
          </a:xfrm>
          <a:custGeom>
            <a:avLst/>
            <a:gdLst/>
            <a:ahLst/>
            <a:cxnLst/>
            <a:rect r="r" b="b" t="t" l="l"/>
            <a:pathLst>
              <a:path h="12278576" w="19301026">
                <a:moveTo>
                  <a:pt x="0" y="0"/>
                </a:moveTo>
                <a:lnTo>
                  <a:pt x="19301026" y="0"/>
                </a:lnTo>
                <a:lnTo>
                  <a:pt x="19301026" y="12278576"/>
                </a:lnTo>
                <a:lnTo>
                  <a:pt x="0" y="122785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729" r="-3084" b="-23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0">
            <a:off x="-139885" y="-172649"/>
            <a:ext cx="2337169" cy="2402697"/>
          </a:xfrm>
          <a:custGeom>
            <a:avLst/>
            <a:gdLst/>
            <a:ahLst/>
            <a:cxnLst/>
            <a:rect r="r" b="b" t="t" l="l"/>
            <a:pathLst>
              <a:path h="2402697" w="2337169">
                <a:moveTo>
                  <a:pt x="2337170" y="2402698"/>
                </a:moveTo>
                <a:lnTo>
                  <a:pt x="0" y="2402698"/>
                </a:lnTo>
                <a:lnTo>
                  <a:pt x="0" y="0"/>
                </a:lnTo>
                <a:lnTo>
                  <a:pt x="2337170" y="0"/>
                </a:lnTo>
                <a:lnTo>
                  <a:pt x="2337170" y="2402698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true" rot="0">
            <a:off x="15950831" y="-348849"/>
            <a:ext cx="2337169" cy="2402697"/>
          </a:xfrm>
          <a:custGeom>
            <a:avLst/>
            <a:gdLst/>
            <a:ahLst/>
            <a:cxnLst/>
            <a:rect r="r" b="b" t="t" l="l"/>
            <a:pathLst>
              <a:path h="2402697" w="2337169">
                <a:moveTo>
                  <a:pt x="2337169" y="2402698"/>
                </a:moveTo>
                <a:lnTo>
                  <a:pt x="0" y="2402698"/>
                </a:lnTo>
                <a:lnTo>
                  <a:pt x="0" y="0"/>
                </a:lnTo>
                <a:lnTo>
                  <a:pt x="2337169" y="0"/>
                </a:lnTo>
                <a:lnTo>
                  <a:pt x="2337169" y="2402698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85371" y="2006224"/>
            <a:ext cx="17442399" cy="45974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20"/>
              </a:lnSpc>
            </a:pPr>
            <a:r>
              <a:rPr lang="en-US" sz="2371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SELECT pizza_types.category, </a:t>
            </a:r>
          </a:p>
          <a:p>
            <a:pPr algn="ctr">
              <a:lnSpc>
                <a:spcPts val="3320"/>
              </a:lnSpc>
            </a:pPr>
            <a:r>
              <a:rPr lang="en-US" sz="2371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       ROUND(SUM(Order_Details.quantity * pizzas.price) / </a:t>
            </a:r>
          </a:p>
          <a:p>
            <a:pPr algn="ctr">
              <a:lnSpc>
                <a:spcPts val="3320"/>
              </a:lnSpc>
            </a:pPr>
            <a:r>
              <a:rPr lang="en-US" sz="2371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       (SELECT SUM(Order_Details.quantity * pizzas.price) </a:t>
            </a:r>
          </a:p>
          <a:p>
            <a:pPr algn="ctr">
              <a:lnSpc>
                <a:spcPts val="3320"/>
              </a:lnSpc>
            </a:pPr>
            <a:r>
              <a:rPr lang="en-US" sz="2371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        FROM Order_Details</a:t>
            </a:r>
          </a:p>
          <a:p>
            <a:pPr algn="ctr">
              <a:lnSpc>
                <a:spcPts val="3320"/>
              </a:lnSpc>
            </a:pPr>
            <a:r>
              <a:rPr lang="en-US" sz="2371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        JOIN pizzas ON pizzas.pizza_id = Order_Details.pizza_id) * 100, 2) AS revenue</a:t>
            </a:r>
          </a:p>
          <a:p>
            <a:pPr algn="ctr">
              <a:lnSpc>
                <a:spcPts val="3320"/>
              </a:lnSpc>
            </a:pPr>
            <a:r>
              <a:rPr lang="en-US" sz="2371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FROM pizza_types</a:t>
            </a:r>
          </a:p>
          <a:p>
            <a:pPr algn="ctr">
              <a:lnSpc>
                <a:spcPts val="3320"/>
              </a:lnSpc>
            </a:pPr>
            <a:r>
              <a:rPr lang="en-US" sz="2371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JOIN pizzas ON pizza_types.pizza_type_id = pizzas.pizza_type_id</a:t>
            </a:r>
          </a:p>
          <a:p>
            <a:pPr algn="ctr">
              <a:lnSpc>
                <a:spcPts val="3320"/>
              </a:lnSpc>
            </a:pPr>
            <a:r>
              <a:rPr lang="en-US" sz="2371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JOIN Order_Details ON Order_Details.pizza_id = pizzas.pizza_id</a:t>
            </a:r>
          </a:p>
          <a:p>
            <a:pPr algn="ctr">
              <a:lnSpc>
                <a:spcPts val="3320"/>
              </a:lnSpc>
            </a:pPr>
            <a:r>
              <a:rPr lang="en-US" sz="2371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GROUP BY pizza_types.category</a:t>
            </a:r>
          </a:p>
          <a:p>
            <a:pPr algn="ctr">
              <a:lnSpc>
                <a:spcPts val="3320"/>
              </a:lnSpc>
            </a:pPr>
            <a:r>
              <a:rPr lang="en-US" sz="2371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ORDER BY revenue DESC;</a:t>
            </a:r>
          </a:p>
          <a:p>
            <a:pPr algn="ctr">
              <a:lnSpc>
                <a:spcPts val="3320"/>
              </a:lnSpc>
            </a:pP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6521264" y="7315597"/>
            <a:ext cx="5570611" cy="2699750"/>
          </a:xfrm>
          <a:custGeom>
            <a:avLst/>
            <a:gdLst/>
            <a:ahLst/>
            <a:cxnLst/>
            <a:rect r="r" b="b" t="t" l="l"/>
            <a:pathLst>
              <a:path h="2699750" w="5570611">
                <a:moveTo>
                  <a:pt x="0" y="0"/>
                </a:moveTo>
                <a:lnTo>
                  <a:pt x="5570611" y="0"/>
                </a:lnTo>
                <a:lnTo>
                  <a:pt x="5570611" y="2699750"/>
                </a:lnTo>
                <a:lnTo>
                  <a:pt x="0" y="269975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551165" y="432436"/>
            <a:ext cx="13045785" cy="11353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20"/>
              </a:lnSpc>
            </a:pPr>
            <a:r>
              <a:rPr lang="en-US" sz="3300" b="true">
                <a:solidFill>
                  <a:srgbClr val="F0B92D"/>
                </a:solidFill>
                <a:latin typeface="Cinzel Bold"/>
                <a:ea typeface="Cinzel Bold"/>
                <a:cs typeface="Cinzel Bold"/>
                <a:sym typeface="Cinzel Bold"/>
              </a:rPr>
              <a:t>CALCULATE THE PERCENTAGE CONTRIBUTION OF EACH PIZZA TYPE TO TOTAL REVENUE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489801" y="6527502"/>
            <a:ext cx="1633538" cy="606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b="true" sz="3500" u="sng">
                <a:solidFill>
                  <a:srgbClr val="F0B92D"/>
                </a:solidFill>
                <a:latin typeface="Cinzel Bold"/>
                <a:ea typeface="Cinzel Bold"/>
                <a:cs typeface="Cinzel Bold"/>
                <a:sym typeface="Cinzel Bold"/>
              </a:rPr>
              <a:t>Result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824437" y="-583628"/>
            <a:ext cx="19301026" cy="12278576"/>
          </a:xfrm>
          <a:custGeom>
            <a:avLst/>
            <a:gdLst/>
            <a:ahLst/>
            <a:cxnLst/>
            <a:rect r="r" b="b" t="t" l="l"/>
            <a:pathLst>
              <a:path h="12278576" w="19301026">
                <a:moveTo>
                  <a:pt x="0" y="0"/>
                </a:moveTo>
                <a:lnTo>
                  <a:pt x="19301026" y="0"/>
                </a:lnTo>
                <a:lnTo>
                  <a:pt x="19301026" y="12278576"/>
                </a:lnTo>
                <a:lnTo>
                  <a:pt x="0" y="122785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729" r="-3084" b="-23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0">
            <a:off x="-139885" y="-172649"/>
            <a:ext cx="2337169" cy="2402697"/>
          </a:xfrm>
          <a:custGeom>
            <a:avLst/>
            <a:gdLst/>
            <a:ahLst/>
            <a:cxnLst/>
            <a:rect r="r" b="b" t="t" l="l"/>
            <a:pathLst>
              <a:path h="2402697" w="2337169">
                <a:moveTo>
                  <a:pt x="2337170" y="2402698"/>
                </a:moveTo>
                <a:lnTo>
                  <a:pt x="0" y="2402698"/>
                </a:lnTo>
                <a:lnTo>
                  <a:pt x="0" y="0"/>
                </a:lnTo>
                <a:lnTo>
                  <a:pt x="2337170" y="0"/>
                </a:lnTo>
                <a:lnTo>
                  <a:pt x="2337170" y="2402698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true" rot="0">
            <a:off x="15950831" y="-348849"/>
            <a:ext cx="2337169" cy="2402697"/>
          </a:xfrm>
          <a:custGeom>
            <a:avLst/>
            <a:gdLst/>
            <a:ahLst/>
            <a:cxnLst/>
            <a:rect r="r" b="b" t="t" l="l"/>
            <a:pathLst>
              <a:path h="2402697" w="2337169">
                <a:moveTo>
                  <a:pt x="2337169" y="2402698"/>
                </a:moveTo>
                <a:lnTo>
                  <a:pt x="0" y="2402698"/>
                </a:lnTo>
                <a:lnTo>
                  <a:pt x="0" y="0"/>
                </a:lnTo>
                <a:lnTo>
                  <a:pt x="2337169" y="0"/>
                </a:lnTo>
                <a:lnTo>
                  <a:pt x="2337169" y="2402698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376657" y="6312973"/>
            <a:ext cx="3534686" cy="3738330"/>
          </a:xfrm>
          <a:custGeom>
            <a:avLst/>
            <a:gdLst/>
            <a:ahLst/>
            <a:cxnLst/>
            <a:rect r="r" b="b" t="t" l="l"/>
            <a:pathLst>
              <a:path h="3738330" w="3534686">
                <a:moveTo>
                  <a:pt x="0" y="0"/>
                </a:moveTo>
                <a:lnTo>
                  <a:pt x="3534686" y="0"/>
                </a:lnTo>
                <a:lnTo>
                  <a:pt x="3534686" y="3738330"/>
                </a:lnTo>
                <a:lnTo>
                  <a:pt x="0" y="373833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85371" y="2006224"/>
            <a:ext cx="17039899" cy="36736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44"/>
              </a:lnSpc>
            </a:pPr>
            <a:r>
              <a:rPr lang="en-US" sz="2317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SELECT date,</a:t>
            </a:r>
          </a:p>
          <a:p>
            <a:pPr algn="ctr">
              <a:lnSpc>
                <a:spcPts val="3244"/>
              </a:lnSpc>
            </a:pPr>
            <a:r>
              <a:rPr lang="en-US" sz="2317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       SUM(Revenue) OVER (ORDER BY date) AS Cum_revenue</a:t>
            </a:r>
          </a:p>
          <a:p>
            <a:pPr algn="ctr">
              <a:lnSpc>
                <a:spcPts val="3244"/>
              </a:lnSpc>
            </a:pPr>
            <a:r>
              <a:rPr lang="en-US" sz="2317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FROM  SELECT "order".date, </a:t>
            </a:r>
          </a:p>
          <a:p>
            <a:pPr algn="ctr">
              <a:lnSpc>
                <a:spcPts val="3244"/>
              </a:lnSpc>
            </a:pPr>
            <a:r>
              <a:rPr lang="en-US" sz="2317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           SUM(Order_Details.Total_Amount) AS Revenue</a:t>
            </a:r>
          </a:p>
          <a:p>
            <a:pPr algn="ctr">
              <a:lnSpc>
                <a:spcPts val="3244"/>
              </a:lnSpc>
            </a:pPr>
            <a:r>
              <a:rPr lang="en-US" sz="2317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    FROM "order" JOIN Order_Details </a:t>
            </a:r>
          </a:p>
          <a:p>
            <a:pPr algn="ctr">
              <a:lnSpc>
                <a:spcPts val="3244"/>
              </a:lnSpc>
            </a:pPr>
            <a:r>
              <a:rPr lang="en-US" sz="2317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    ON "order".order_id = Order_Details.order_id</a:t>
            </a:r>
          </a:p>
          <a:p>
            <a:pPr algn="ctr">
              <a:lnSpc>
                <a:spcPts val="3244"/>
              </a:lnSpc>
            </a:pPr>
            <a:r>
              <a:rPr lang="en-US" sz="2317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    GROUP BY "order".date) AS Sales</a:t>
            </a:r>
          </a:p>
          <a:p>
            <a:pPr algn="ctr">
              <a:lnSpc>
                <a:spcPts val="3244"/>
              </a:lnSpc>
            </a:pPr>
            <a:r>
              <a:rPr lang="en-US" sz="2317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ORDER BY date  LIMIT 10;</a:t>
            </a:r>
          </a:p>
          <a:p>
            <a:pPr algn="ctr">
              <a:lnSpc>
                <a:spcPts val="3244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2551165" y="432436"/>
            <a:ext cx="13045785" cy="11353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20"/>
              </a:lnSpc>
            </a:pPr>
            <a:r>
              <a:rPr lang="en-US" sz="3300" b="true">
                <a:solidFill>
                  <a:srgbClr val="F0B92D"/>
                </a:solidFill>
                <a:latin typeface="Cinzel Bold"/>
                <a:ea typeface="Cinzel Bold"/>
                <a:cs typeface="Cinzel Bold"/>
                <a:sym typeface="Cinzel Bold"/>
              </a:rPr>
              <a:t>ANALYZE THE CUMULATIVE REVENUE GENERATED OVER TIME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327231" y="5479460"/>
            <a:ext cx="1633538" cy="606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b="true" sz="3500" u="sng">
                <a:solidFill>
                  <a:srgbClr val="F0B92D"/>
                </a:solidFill>
                <a:latin typeface="Cinzel Bold"/>
                <a:ea typeface="Cinzel Bold"/>
                <a:cs typeface="Cinzel Bold"/>
                <a:sym typeface="Cinzel Bold"/>
              </a:rPr>
              <a:t>Result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824437" y="-583628"/>
            <a:ext cx="19301026" cy="12278576"/>
          </a:xfrm>
          <a:custGeom>
            <a:avLst/>
            <a:gdLst/>
            <a:ahLst/>
            <a:cxnLst/>
            <a:rect r="r" b="b" t="t" l="l"/>
            <a:pathLst>
              <a:path h="12278576" w="19301026">
                <a:moveTo>
                  <a:pt x="0" y="0"/>
                </a:moveTo>
                <a:lnTo>
                  <a:pt x="19301026" y="0"/>
                </a:lnTo>
                <a:lnTo>
                  <a:pt x="19301026" y="12278576"/>
                </a:lnTo>
                <a:lnTo>
                  <a:pt x="0" y="122785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729" r="-3084" b="-23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0">
            <a:off x="-139885" y="-172649"/>
            <a:ext cx="2337169" cy="2402697"/>
          </a:xfrm>
          <a:custGeom>
            <a:avLst/>
            <a:gdLst/>
            <a:ahLst/>
            <a:cxnLst/>
            <a:rect r="r" b="b" t="t" l="l"/>
            <a:pathLst>
              <a:path h="2402697" w="2337169">
                <a:moveTo>
                  <a:pt x="2337170" y="2402698"/>
                </a:moveTo>
                <a:lnTo>
                  <a:pt x="0" y="2402698"/>
                </a:lnTo>
                <a:lnTo>
                  <a:pt x="0" y="0"/>
                </a:lnTo>
                <a:lnTo>
                  <a:pt x="2337170" y="0"/>
                </a:lnTo>
                <a:lnTo>
                  <a:pt x="2337170" y="2402698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true" rot="0">
            <a:off x="15950831" y="-348849"/>
            <a:ext cx="2337169" cy="2402697"/>
          </a:xfrm>
          <a:custGeom>
            <a:avLst/>
            <a:gdLst/>
            <a:ahLst/>
            <a:cxnLst/>
            <a:rect r="r" b="b" t="t" l="l"/>
            <a:pathLst>
              <a:path h="2402697" w="2337169">
                <a:moveTo>
                  <a:pt x="2337169" y="2402698"/>
                </a:moveTo>
                <a:lnTo>
                  <a:pt x="0" y="2402698"/>
                </a:lnTo>
                <a:lnTo>
                  <a:pt x="0" y="0"/>
                </a:lnTo>
                <a:lnTo>
                  <a:pt x="2337169" y="0"/>
                </a:lnTo>
                <a:lnTo>
                  <a:pt x="2337169" y="2402698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969889" y="5291755"/>
            <a:ext cx="4348221" cy="3807632"/>
          </a:xfrm>
          <a:custGeom>
            <a:avLst/>
            <a:gdLst/>
            <a:ahLst/>
            <a:cxnLst/>
            <a:rect r="r" b="b" t="t" l="l"/>
            <a:pathLst>
              <a:path h="3807632" w="4348221">
                <a:moveTo>
                  <a:pt x="0" y="0"/>
                </a:moveTo>
                <a:lnTo>
                  <a:pt x="4348222" y="0"/>
                </a:lnTo>
                <a:lnTo>
                  <a:pt x="4348222" y="3807631"/>
                </a:lnTo>
                <a:lnTo>
                  <a:pt x="0" y="380763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826653" y="2015749"/>
            <a:ext cx="16972603" cy="27807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66"/>
              </a:lnSpc>
            </a:pPr>
            <a:r>
              <a:rPr lang="en-US" sz="1975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SELECT Pizza_name,</a:t>
            </a:r>
            <a:r>
              <a:rPr lang="en-US" sz="1975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 Revenue FROM (SELECT category, Pizza_name,  Revenue, </a:t>
            </a:r>
          </a:p>
          <a:p>
            <a:pPr algn="ctr">
              <a:lnSpc>
                <a:spcPts val="2766"/>
              </a:lnSpc>
            </a:pPr>
            <a:r>
              <a:rPr lang="en-US" sz="1975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        RANK() OVER (PARTITION BY category ORDER BY Revenue DESC) AS Rank</a:t>
            </a:r>
          </a:p>
          <a:p>
            <a:pPr algn="ctr">
              <a:lnSpc>
                <a:spcPts val="2766"/>
              </a:lnSpc>
            </a:pPr>
            <a:r>
              <a:rPr lang="en-US" sz="1975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    FROM (SELECT  pizza_types.category,  pizza_types.Pizza_name, </a:t>
            </a:r>
          </a:p>
          <a:p>
            <a:pPr algn="ctr">
              <a:lnSpc>
                <a:spcPts val="2766"/>
              </a:lnSpc>
            </a:pPr>
            <a:r>
              <a:rPr lang="en-US" sz="1975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            SUM(Order_Details.Total_Amount) AS Revenue FROM pizza_types JOIN pizzas ON </a:t>
            </a:r>
          </a:p>
          <a:p>
            <a:pPr algn="ctr">
              <a:lnSpc>
                <a:spcPts val="2766"/>
              </a:lnSpc>
            </a:pPr>
            <a:r>
              <a:rPr lang="en-US" sz="1975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            pizza_types.pizza_type_id = pizzas.pizza_type_id JOIN  Order_Details  ON </a:t>
            </a:r>
          </a:p>
          <a:p>
            <a:pPr algn="ctr">
              <a:lnSpc>
                <a:spcPts val="2766"/>
              </a:lnSpc>
            </a:pPr>
            <a:r>
              <a:rPr lang="en-US" sz="1975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            pizzas.pizza_id = Order_Details.pizza_id GROUP BY </a:t>
            </a:r>
          </a:p>
          <a:p>
            <a:pPr algn="ctr">
              <a:lnSpc>
                <a:spcPts val="2766"/>
              </a:lnSpc>
            </a:pPr>
            <a:r>
              <a:rPr lang="en-US" sz="1975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           pizza_types.category,  pizza_types.Pizza_name  ) AS Subquery_A) AS B WHERE Rank &lt;= 3;</a:t>
            </a:r>
          </a:p>
          <a:p>
            <a:pPr algn="ctr">
              <a:lnSpc>
                <a:spcPts val="2766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2551165" y="432436"/>
            <a:ext cx="13045785" cy="11353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20"/>
              </a:lnSpc>
            </a:pPr>
            <a:r>
              <a:rPr lang="en-US" sz="3300" b="true">
                <a:solidFill>
                  <a:srgbClr val="F0B92D"/>
                </a:solidFill>
                <a:latin typeface="Cinzel Bold"/>
                <a:ea typeface="Cinzel Bold"/>
                <a:cs typeface="Cinzel Bold"/>
                <a:sym typeface="Cinzel Bold"/>
              </a:rPr>
              <a:t>DETERMINE THE TOP 3 MOST ORDERED PIZZA TYPE BASED ON REVENUE FOR EACH PIZZA CATEGORY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327231" y="4537076"/>
            <a:ext cx="1633538" cy="606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b="true" sz="3500" u="sng">
                <a:solidFill>
                  <a:srgbClr val="F0B92D"/>
                </a:solidFill>
                <a:latin typeface="Cinzel Bold"/>
                <a:ea typeface="Cinzel Bold"/>
                <a:cs typeface="Cinzel Bold"/>
                <a:sym typeface="Cinzel Bold"/>
              </a:rPr>
              <a:t>Result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18444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510029" y="2487412"/>
            <a:ext cx="11267941" cy="17208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999"/>
              </a:lnSpc>
            </a:pPr>
            <a:r>
              <a:rPr lang="en-US" sz="12999" b="true">
                <a:solidFill>
                  <a:srgbClr val="F0B92D"/>
                </a:solidFill>
                <a:latin typeface="Cinzel Bold"/>
                <a:ea typeface="Cinzel Bold"/>
                <a:cs typeface="Cinzel Bold"/>
                <a:sym typeface="Cinzel Bold"/>
              </a:rPr>
              <a:t>thank you!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BA0818">
                <a:alpha val="100000"/>
              </a:srgbClr>
            </a:gs>
            <a:gs pos="100000">
              <a:srgbClr val="830007">
                <a:alpha val="100000"/>
              </a:srgbClr>
            </a:gs>
          </a:gsLst>
          <a:path path="circle">
            <a:fillToRect l="50000" r="50000" t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6172626">
            <a:off x="9334621" y="2649685"/>
            <a:ext cx="13381390" cy="6891416"/>
          </a:xfrm>
          <a:custGeom>
            <a:avLst/>
            <a:gdLst/>
            <a:ahLst/>
            <a:cxnLst/>
            <a:rect r="r" b="b" t="t" l="l"/>
            <a:pathLst>
              <a:path h="6891416" w="13381390">
                <a:moveTo>
                  <a:pt x="0" y="0"/>
                </a:moveTo>
                <a:lnTo>
                  <a:pt x="13381390" y="0"/>
                </a:lnTo>
                <a:lnTo>
                  <a:pt x="13381390" y="6891416"/>
                </a:lnTo>
                <a:lnTo>
                  <a:pt x="0" y="68914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421666" y="2547666"/>
            <a:ext cx="10035476" cy="6372527"/>
          </a:xfrm>
          <a:custGeom>
            <a:avLst/>
            <a:gdLst/>
            <a:ahLst/>
            <a:cxnLst/>
            <a:rect r="r" b="b" t="t" l="l"/>
            <a:pathLst>
              <a:path h="6372527" w="10035476">
                <a:moveTo>
                  <a:pt x="0" y="0"/>
                </a:moveTo>
                <a:lnTo>
                  <a:pt x="10035475" y="0"/>
                </a:lnTo>
                <a:lnTo>
                  <a:pt x="10035475" y="6372527"/>
                </a:lnTo>
                <a:lnTo>
                  <a:pt x="0" y="63725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2063558">
            <a:off x="11383994" y="8095244"/>
            <a:ext cx="1285177" cy="2326113"/>
          </a:xfrm>
          <a:custGeom>
            <a:avLst/>
            <a:gdLst/>
            <a:ahLst/>
            <a:cxnLst/>
            <a:rect r="r" b="b" t="t" l="l"/>
            <a:pathLst>
              <a:path h="2326113" w="1285177">
                <a:moveTo>
                  <a:pt x="0" y="0"/>
                </a:moveTo>
                <a:lnTo>
                  <a:pt x="1285177" y="0"/>
                </a:lnTo>
                <a:lnTo>
                  <a:pt x="1285177" y="2326112"/>
                </a:lnTo>
                <a:lnTo>
                  <a:pt x="0" y="23261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812313" y="4353950"/>
            <a:ext cx="7992014" cy="30274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808"/>
              </a:lnSpc>
            </a:pPr>
            <a:r>
              <a:rPr lang="en-US" sz="3434">
                <a:solidFill>
                  <a:srgbClr val="FFFFFF"/>
                </a:solidFill>
                <a:latin typeface="Cinzel"/>
                <a:ea typeface="Cinzel"/>
                <a:cs typeface="Cinzel"/>
                <a:sym typeface="Cinzel"/>
              </a:rPr>
              <a:t>Abhinesh Kumar Jaiswal is my name. In my SQL Pizza Sale Project, I used SQL queries to find answers to questions about pizza sales.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8498823">
            <a:off x="13796815" y="975777"/>
            <a:ext cx="1285177" cy="2326113"/>
          </a:xfrm>
          <a:custGeom>
            <a:avLst/>
            <a:gdLst/>
            <a:ahLst/>
            <a:cxnLst/>
            <a:rect r="r" b="b" t="t" l="l"/>
            <a:pathLst>
              <a:path h="2326113" w="1285177">
                <a:moveTo>
                  <a:pt x="0" y="0"/>
                </a:moveTo>
                <a:lnTo>
                  <a:pt x="1285177" y="0"/>
                </a:lnTo>
                <a:lnTo>
                  <a:pt x="1285177" y="2326113"/>
                </a:lnTo>
                <a:lnTo>
                  <a:pt x="0" y="232611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3755670">
            <a:off x="-304395" y="4363377"/>
            <a:ext cx="1285177" cy="2326113"/>
          </a:xfrm>
          <a:custGeom>
            <a:avLst/>
            <a:gdLst/>
            <a:ahLst/>
            <a:cxnLst/>
            <a:rect r="r" b="b" t="t" l="l"/>
            <a:pathLst>
              <a:path h="2326113" w="1285177">
                <a:moveTo>
                  <a:pt x="0" y="0"/>
                </a:moveTo>
                <a:lnTo>
                  <a:pt x="1285177" y="0"/>
                </a:lnTo>
                <a:lnTo>
                  <a:pt x="1285177" y="2326113"/>
                </a:lnTo>
                <a:lnTo>
                  <a:pt x="0" y="232611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153724" y="9430513"/>
            <a:ext cx="1338372" cy="1341727"/>
          </a:xfrm>
          <a:custGeom>
            <a:avLst/>
            <a:gdLst/>
            <a:ahLst/>
            <a:cxnLst/>
            <a:rect r="r" b="b" t="t" l="l"/>
            <a:pathLst>
              <a:path h="1341727" w="1338372">
                <a:moveTo>
                  <a:pt x="0" y="0"/>
                </a:moveTo>
                <a:lnTo>
                  <a:pt x="1338372" y="0"/>
                </a:lnTo>
                <a:lnTo>
                  <a:pt x="1338372" y="1341727"/>
                </a:lnTo>
                <a:lnTo>
                  <a:pt x="0" y="134172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892447" y="3341124"/>
            <a:ext cx="7831745" cy="10795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000"/>
              </a:lnSpc>
            </a:pPr>
            <a:r>
              <a:rPr lang="en-US" sz="8000">
                <a:solidFill>
                  <a:srgbClr val="F0B92D"/>
                </a:solidFill>
                <a:latin typeface="Track"/>
                <a:ea typeface="Track"/>
                <a:cs typeface="Track"/>
                <a:sym typeface="Track"/>
              </a:rPr>
              <a:t>Hello !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7805628" y="-313027"/>
            <a:ext cx="1338372" cy="1341727"/>
          </a:xfrm>
          <a:custGeom>
            <a:avLst/>
            <a:gdLst/>
            <a:ahLst/>
            <a:cxnLst/>
            <a:rect r="r" b="b" t="t" l="l"/>
            <a:pathLst>
              <a:path h="1341727" w="1338372">
                <a:moveTo>
                  <a:pt x="0" y="0"/>
                </a:moveTo>
                <a:lnTo>
                  <a:pt x="1338372" y="0"/>
                </a:lnTo>
                <a:lnTo>
                  <a:pt x="1338372" y="1341727"/>
                </a:lnTo>
                <a:lnTo>
                  <a:pt x="0" y="134172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4885531">
            <a:off x="17172178" y="6713818"/>
            <a:ext cx="1338372" cy="1341727"/>
          </a:xfrm>
          <a:custGeom>
            <a:avLst/>
            <a:gdLst/>
            <a:ahLst/>
            <a:cxnLst/>
            <a:rect r="r" b="b" t="t" l="l"/>
            <a:pathLst>
              <a:path h="1341727" w="1338372">
                <a:moveTo>
                  <a:pt x="0" y="0"/>
                </a:moveTo>
                <a:lnTo>
                  <a:pt x="1338372" y="0"/>
                </a:lnTo>
                <a:lnTo>
                  <a:pt x="1338372" y="1341726"/>
                </a:lnTo>
                <a:lnTo>
                  <a:pt x="0" y="134172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189022" y="9786788"/>
            <a:ext cx="367576" cy="367576"/>
          </a:xfrm>
          <a:custGeom>
            <a:avLst/>
            <a:gdLst/>
            <a:ahLst/>
            <a:cxnLst/>
            <a:rect r="r" b="b" t="t" l="l"/>
            <a:pathLst>
              <a:path h="367576" w="367576">
                <a:moveTo>
                  <a:pt x="0" y="0"/>
                </a:moveTo>
                <a:lnTo>
                  <a:pt x="367575" y="0"/>
                </a:lnTo>
                <a:lnTo>
                  <a:pt x="367575" y="367576"/>
                </a:lnTo>
                <a:lnTo>
                  <a:pt x="0" y="36757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316505" y="9786788"/>
            <a:ext cx="367576" cy="367576"/>
          </a:xfrm>
          <a:custGeom>
            <a:avLst/>
            <a:gdLst/>
            <a:ahLst/>
            <a:cxnLst/>
            <a:rect r="r" b="b" t="t" l="l"/>
            <a:pathLst>
              <a:path h="367576" w="367576">
                <a:moveTo>
                  <a:pt x="0" y="0"/>
                </a:moveTo>
                <a:lnTo>
                  <a:pt x="367576" y="0"/>
                </a:lnTo>
                <a:lnTo>
                  <a:pt x="367576" y="367576"/>
                </a:lnTo>
                <a:lnTo>
                  <a:pt x="0" y="36757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8783801" y="9795588"/>
            <a:ext cx="2252754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99"/>
              </a:lnSpc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7572026319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3845641" y="9729638"/>
            <a:ext cx="4214989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99"/>
              </a:lnSpc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Jaiswalabhinesh160@gmail.com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5185030" y="8736252"/>
            <a:ext cx="2337169" cy="2402697"/>
          </a:xfrm>
          <a:custGeom>
            <a:avLst/>
            <a:gdLst/>
            <a:ahLst/>
            <a:cxnLst/>
            <a:rect r="r" b="b" t="t" l="l"/>
            <a:pathLst>
              <a:path h="2402697" w="2337169">
                <a:moveTo>
                  <a:pt x="0" y="0"/>
                </a:moveTo>
                <a:lnTo>
                  <a:pt x="2337170" y="0"/>
                </a:lnTo>
                <a:lnTo>
                  <a:pt x="2337170" y="2402697"/>
                </a:lnTo>
                <a:lnTo>
                  <a:pt x="0" y="240269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true" rot="0">
            <a:off x="5669078" y="-575937"/>
            <a:ext cx="2337169" cy="2402697"/>
          </a:xfrm>
          <a:custGeom>
            <a:avLst/>
            <a:gdLst/>
            <a:ahLst/>
            <a:cxnLst/>
            <a:rect r="r" b="b" t="t" l="l"/>
            <a:pathLst>
              <a:path h="2402697" w="2337169">
                <a:moveTo>
                  <a:pt x="2337170" y="2402697"/>
                </a:moveTo>
                <a:lnTo>
                  <a:pt x="0" y="2402697"/>
                </a:lnTo>
                <a:lnTo>
                  <a:pt x="0" y="0"/>
                </a:lnTo>
                <a:lnTo>
                  <a:pt x="2337170" y="0"/>
                </a:lnTo>
                <a:lnTo>
                  <a:pt x="2337170" y="2402697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false" rot="0">
            <a:off x="17100338" y="-838439"/>
            <a:ext cx="2337169" cy="2402697"/>
          </a:xfrm>
          <a:custGeom>
            <a:avLst/>
            <a:gdLst/>
            <a:ahLst/>
            <a:cxnLst/>
            <a:rect r="r" b="b" t="t" l="l"/>
            <a:pathLst>
              <a:path h="2402697" w="2337169">
                <a:moveTo>
                  <a:pt x="2337169" y="0"/>
                </a:moveTo>
                <a:lnTo>
                  <a:pt x="0" y="0"/>
                </a:lnTo>
                <a:lnTo>
                  <a:pt x="0" y="2402698"/>
                </a:lnTo>
                <a:lnTo>
                  <a:pt x="2337169" y="2402698"/>
                </a:lnTo>
                <a:lnTo>
                  <a:pt x="2337169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8165209" y="1094703"/>
            <a:ext cx="9094091" cy="20986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 b="true">
                <a:solidFill>
                  <a:srgbClr val="F0B92D"/>
                </a:solidFill>
                <a:latin typeface="Cinzel Bold"/>
                <a:ea typeface="Cinzel Bold"/>
                <a:cs typeface="Cinzel Bold"/>
                <a:sym typeface="Cinzel Bold"/>
              </a:rPr>
              <a:t>RETRIEVE THE TOTAL NUMBER OF ODERS PLACED</a:t>
            </a:r>
          </a:p>
          <a:p>
            <a:pPr algn="ctr">
              <a:lnSpc>
                <a:spcPts val="5600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8556597" y="3722145"/>
            <a:ext cx="8985902" cy="23710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SELECT COUNT(order_id) AS Total_Number_of_Orders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FROM "order";</a:t>
            </a:r>
          </a:p>
          <a:p>
            <a:pPr algn="ctr">
              <a:lnSpc>
                <a:spcPts val="4759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10443665" y="6622003"/>
            <a:ext cx="5173028" cy="2114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16"/>
              </a:lnSpc>
            </a:pPr>
            <a:r>
              <a:rPr lang="en-US" sz="3011" b="true">
                <a:solidFill>
                  <a:srgbClr val="F0B92D"/>
                </a:solidFill>
                <a:latin typeface="Cinzel Bold"/>
                <a:ea typeface="Cinzel Bold"/>
                <a:cs typeface="Cinzel Bold"/>
                <a:sym typeface="Cinzel Bold"/>
              </a:rPr>
              <a:t>RESULT</a:t>
            </a:r>
          </a:p>
          <a:p>
            <a:pPr algn="ctr">
              <a:lnSpc>
                <a:spcPts val="4216"/>
              </a:lnSpc>
            </a:pPr>
            <a:r>
              <a:rPr lang="en-US" sz="3011">
                <a:solidFill>
                  <a:srgbClr val="FFFFFF"/>
                </a:solidFill>
                <a:latin typeface="Cinzel"/>
                <a:ea typeface="Cinzel"/>
                <a:cs typeface="Cinzel"/>
                <a:sym typeface="Cinzel"/>
              </a:rPr>
              <a:t>Total_Number_Of_order</a:t>
            </a:r>
          </a:p>
          <a:p>
            <a:pPr algn="ctr">
              <a:lnSpc>
                <a:spcPts val="4216"/>
              </a:lnSpc>
            </a:pPr>
            <a:r>
              <a:rPr lang="en-US" sz="301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21350</a:t>
            </a:r>
          </a:p>
          <a:p>
            <a:pPr algn="ctr">
              <a:lnSpc>
                <a:spcPts val="4216"/>
              </a:lnSpc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189022" y="9786788"/>
            <a:ext cx="367576" cy="367576"/>
          </a:xfrm>
          <a:custGeom>
            <a:avLst/>
            <a:gdLst/>
            <a:ahLst/>
            <a:cxnLst/>
            <a:rect r="r" b="b" t="t" l="l"/>
            <a:pathLst>
              <a:path h="367576" w="367576">
                <a:moveTo>
                  <a:pt x="0" y="0"/>
                </a:moveTo>
                <a:lnTo>
                  <a:pt x="367575" y="0"/>
                </a:lnTo>
                <a:lnTo>
                  <a:pt x="367575" y="367576"/>
                </a:lnTo>
                <a:lnTo>
                  <a:pt x="0" y="36757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316505" y="9786788"/>
            <a:ext cx="367576" cy="367576"/>
          </a:xfrm>
          <a:custGeom>
            <a:avLst/>
            <a:gdLst/>
            <a:ahLst/>
            <a:cxnLst/>
            <a:rect r="r" b="b" t="t" l="l"/>
            <a:pathLst>
              <a:path h="367576" w="367576">
                <a:moveTo>
                  <a:pt x="0" y="0"/>
                </a:moveTo>
                <a:lnTo>
                  <a:pt x="367576" y="0"/>
                </a:lnTo>
                <a:lnTo>
                  <a:pt x="367576" y="367576"/>
                </a:lnTo>
                <a:lnTo>
                  <a:pt x="0" y="36757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8783801" y="9795588"/>
            <a:ext cx="2252754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99"/>
              </a:lnSpc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7572026319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3845641" y="9729638"/>
            <a:ext cx="4214989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99"/>
              </a:lnSpc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Jaiswalabhinesh160@gmail.com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5185030" y="8736252"/>
            <a:ext cx="2337169" cy="2402697"/>
          </a:xfrm>
          <a:custGeom>
            <a:avLst/>
            <a:gdLst/>
            <a:ahLst/>
            <a:cxnLst/>
            <a:rect r="r" b="b" t="t" l="l"/>
            <a:pathLst>
              <a:path h="2402697" w="2337169">
                <a:moveTo>
                  <a:pt x="0" y="0"/>
                </a:moveTo>
                <a:lnTo>
                  <a:pt x="2337170" y="0"/>
                </a:lnTo>
                <a:lnTo>
                  <a:pt x="2337170" y="2402697"/>
                </a:lnTo>
                <a:lnTo>
                  <a:pt x="0" y="240269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true" rot="0">
            <a:off x="5669078" y="-575937"/>
            <a:ext cx="2337169" cy="2402697"/>
          </a:xfrm>
          <a:custGeom>
            <a:avLst/>
            <a:gdLst/>
            <a:ahLst/>
            <a:cxnLst/>
            <a:rect r="r" b="b" t="t" l="l"/>
            <a:pathLst>
              <a:path h="2402697" w="2337169">
                <a:moveTo>
                  <a:pt x="2337170" y="2402697"/>
                </a:moveTo>
                <a:lnTo>
                  <a:pt x="0" y="2402697"/>
                </a:lnTo>
                <a:lnTo>
                  <a:pt x="0" y="0"/>
                </a:lnTo>
                <a:lnTo>
                  <a:pt x="2337170" y="0"/>
                </a:lnTo>
                <a:lnTo>
                  <a:pt x="2337170" y="2402697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false" rot="0">
            <a:off x="17100338" y="-838439"/>
            <a:ext cx="2337169" cy="2402697"/>
          </a:xfrm>
          <a:custGeom>
            <a:avLst/>
            <a:gdLst/>
            <a:ahLst/>
            <a:cxnLst/>
            <a:rect r="r" b="b" t="t" l="l"/>
            <a:pathLst>
              <a:path h="2402697" w="2337169">
                <a:moveTo>
                  <a:pt x="2337169" y="0"/>
                </a:moveTo>
                <a:lnTo>
                  <a:pt x="0" y="0"/>
                </a:lnTo>
                <a:lnTo>
                  <a:pt x="0" y="2402698"/>
                </a:lnTo>
                <a:lnTo>
                  <a:pt x="2337169" y="2402698"/>
                </a:lnTo>
                <a:lnTo>
                  <a:pt x="2337169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8165209" y="1094703"/>
            <a:ext cx="9094091" cy="13938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 b="true">
                <a:solidFill>
                  <a:srgbClr val="F0B92D"/>
                </a:solidFill>
                <a:latin typeface="Cinzel Bold"/>
                <a:ea typeface="Cinzel Bold"/>
                <a:cs typeface="Cinzel Bold"/>
                <a:sym typeface="Cinzel Bold"/>
              </a:rPr>
              <a:t>CALCULATED TOTAL REVENUE FROM PIZZA SALES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189022" y="2904627"/>
            <a:ext cx="9504033" cy="32923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83"/>
              </a:lnSpc>
            </a:pPr>
            <a:r>
              <a:rPr lang="en-US" sz="3131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SELECT ROUND(SUM(pizzas.price * Order_Details.quantity), 2) AS Total_Revenue</a:t>
            </a:r>
          </a:p>
          <a:p>
            <a:pPr algn="ctr">
              <a:lnSpc>
                <a:spcPts val="4383"/>
              </a:lnSpc>
            </a:pPr>
            <a:r>
              <a:rPr lang="en-US" sz="3131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FROM Order_Details</a:t>
            </a:r>
          </a:p>
          <a:p>
            <a:pPr algn="ctr">
              <a:lnSpc>
                <a:spcPts val="4383"/>
              </a:lnSpc>
            </a:pPr>
            <a:r>
              <a:rPr lang="en-US" sz="3131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JOIN pizzas</a:t>
            </a:r>
          </a:p>
          <a:p>
            <a:pPr algn="ctr">
              <a:lnSpc>
                <a:spcPts val="4383"/>
              </a:lnSpc>
            </a:pPr>
            <a:r>
              <a:rPr lang="en-US" sz="3131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ON pizzas.pizza_id = Order_Details.pizza_id;</a:t>
            </a:r>
          </a:p>
          <a:p>
            <a:pPr algn="ctr">
              <a:lnSpc>
                <a:spcPts val="4383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10079167" y="6908377"/>
            <a:ext cx="6141809" cy="29443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99"/>
              </a:lnSpc>
            </a:pPr>
            <a:r>
              <a:rPr lang="en-US" sz="3356" b="true">
                <a:solidFill>
                  <a:srgbClr val="F0B92D"/>
                </a:solidFill>
                <a:latin typeface="Cinzel Bold"/>
                <a:ea typeface="Cinzel Bold"/>
                <a:cs typeface="Cinzel Bold"/>
                <a:sym typeface="Cinzel Bold"/>
              </a:rPr>
              <a:t>RESULT</a:t>
            </a:r>
          </a:p>
          <a:p>
            <a:pPr algn="ctr">
              <a:lnSpc>
                <a:spcPts val="4699"/>
              </a:lnSpc>
            </a:pPr>
            <a:r>
              <a:rPr lang="en-US" sz="3356">
                <a:solidFill>
                  <a:srgbClr val="FFFFFF"/>
                </a:solidFill>
                <a:latin typeface="Cinzel"/>
                <a:ea typeface="Cinzel"/>
                <a:cs typeface="Cinzel"/>
                <a:sym typeface="Cinzel"/>
              </a:rPr>
              <a:t>Total_Reveneue</a:t>
            </a:r>
          </a:p>
          <a:p>
            <a:pPr algn="ctr">
              <a:lnSpc>
                <a:spcPts val="4699"/>
              </a:lnSpc>
            </a:pPr>
            <a:r>
              <a:rPr lang="en-US" sz="3356">
                <a:solidFill>
                  <a:srgbClr val="FFFFFF"/>
                </a:solidFill>
                <a:latin typeface="Cinzel"/>
                <a:ea typeface="Cinzel"/>
                <a:cs typeface="Cinzel"/>
                <a:sym typeface="Cinzel"/>
              </a:rPr>
              <a:t>2408332.35</a:t>
            </a:r>
          </a:p>
          <a:p>
            <a:pPr algn="ctr">
              <a:lnSpc>
                <a:spcPts val="4699"/>
              </a:lnSpc>
            </a:pPr>
          </a:p>
          <a:p>
            <a:pPr algn="ctr">
              <a:lnSpc>
                <a:spcPts val="4699"/>
              </a:lnSpc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189022" y="9786788"/>
            <a:ext cx="367576" cy="367576"/>
          </a:xfrm>
          <a:custGeom>
            <a:avLst/>
            <a:gdLst/>
            <a:ahLst/>
            <a:cxnLst/>
            <a:rect r="r" b="b" t="t" l="l"/>
            <a:pathLst>
              <a:path h="367576" w="367576">
                <a:moveTo>
                  <a:pt x="0" y="0"/>
                </a:moveTo>
                <a:lnTo>
                  <a:pt x="367575" y="0"/>
                </a:lnTo>
                <a:lnTo>
                  <a:pt x="367575" y="367576"/>
                </a:lnTo>
                <a:lnTo>
                  <a:pt x="0" y="36757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316505" y="9786788"/>
            <a:ext cx="367576" cy="367576"/>
          </a:xfrm>
          <a:custGeom>
            <a:avLst/>
            <a:gdLst/>
            <a:ahLst/>
            <a:cxnLst/>
            <a:rect r="r" b="b" t="t" l="l"/>
            <a:pathLst>
              <a:path h="367576" w="367576">
                <a:moveTo>
                  <a:pt x="0" y="0"/>
                </a:moveTo>
                <a:lnTo>
                  <a:pt x="367576" y="0"/>
                </a:lnTo>
                <a:lnTo>
                  <a:pt x="367576" y="367576"/>
                </a:lnTo>
                <a:lnTo>
                  <a:pt x="0" y="36757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8783801" y="9795588"/>
            <a:ext cx="2252754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99"/>
              </a:lnSpc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7572026319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3845641" y="9729638"/>
            <a:ext cx="4214989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99"/>
              </a:lnSpc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Jaiswalabhinesh160@gmail.com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5185030" y="8736252"/>
            <a:ext cx="2337169" cy="2402697"/>
          </a:xfrm>
          <a:custGeom>
            <a:avLst/>
            <a:gdLst/>
            <a:ahLst/>
            <a:cxnLst/>
            <a:rect r="r" b="b" t="t" l="l"/>
            <a:pathLst>
              <a:path h="2402697" w="2337169">
                <a:moveTo>
                  <a:pt x="0" y="0"/>
                </a:moveTo>
                <a:lnTo>
                  <a:pt x="2337170" y="0"/>
                </a:lnTo>
                <a:lnTo>
                  <a:pt x="2337170" y="2402697"/>
                </a:lnTo>
                <a:lnTo>
                  <a:pt x="0" y="240269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true" rot="0">
            <a:off x="5669078" y="-575937"/>
            <a:ext cx="2337169" cy="2402697"/>
          </a:xfrm>
          <a:custGeom>
            <a:avLst/>
            <a:gdLst/>
            <a:ahLst/>
            <a:cxnLst/>
            <a:rect r="r" b="b" t="t" l="l"/>
            <a:pathLst>
              <a:path h="2402697" w="2337169">
                <a:moveTo>
                  <a:pt x="2337170" y="2402697"/>
                </a:moveTo>
                <a:lnTo>
                  <a:pt x="0" y="2402697"/>
                </a:lnTo>
                <a:lnTo>
                  <a:pt x="0" y="0"/>
                </a:lnTo>
                <a:lnTo>
                  <a:pt x="2337170" y="0"/>
                </a:lnTo>
                <a:lnTo>
                  <a:pt x="2337170" y="2402697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false" rot="0">
            <a:off x="17100338" y="-838439"/>
            <a:ext cx="2337169" cy="2402697"/>
          </a:xfrm>
          <a:custGeom>
            <a:avLst/>
            <a:gdLst/>
            <a:ahLst/>
            <a:cxnLst/>
            <a:rect r="r" b="b" t="t" l="l"/>
            <a:pathLst>
              <a:path h="2402697" w="2337169">
                <a:moveTo>
                  <a:pt x="2337169" y="0"/>
                </a:moveTo>
                <a:lnTo>
                  <a:pt x="0" y="0"/>
                </a:lnTo>
                <a:lnTo>
                  <a:pt x="0" y="2402698"/>
                </a:lnTo>
                <a:lnTo>
                  <a:pt x="2337169" y="2402698"/>
                </a:lnTo>
                <a:lnTo>
                  <a:pt x="2337169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8165209" y="1094703"/>
            <a:ext cx="9094091" cy="13938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 b="true">
                <a:solidFill>
                  <a:srgbClr val="F0B92D"/>
                </a:solidFill>
                <a:latin typeface="Cinzel Bold"/>
                <a:ea typeface="Cinzel Bold"/>
                <a:cs typeface="Cinzel Bold"/>
                <a:sym typeface="Cinzel Bold"/>
              </a:rPr>
              <a:t>IDENTIFIDE THE MOST COMMON PIZZA SIZE ORDER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006248" y="3010185"/>
            <a:ext cx="9724551" cy="4180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37"/>
              </a:lnSpc>
            </a:pPr>
            <a:r>
              <a:rPr lang="en-US" sz="2669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SELECT pizzas.size, COUNT(Order_Details.order_details_id) AS Orders</a:t>
            </a:r>
          </a:p>
          <a:p>
            <a:pPr algn="ctr">
              <a:lnSpc>
                <a:spcPts val="3737"/>
              </a:lnSpc>
            </a:pPr>
            <a:r>
              <a:rPr lang="en-US" sz="2669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FROM pizzas</a:t>
            </a:r>
          </a:p>
          <a:p>
            <a:pPr algn="ctr">
              <a:lnSpc>
                <a:spcPts val="3737"/>
              </a:lnSpc>
            </a:pPr>
            <a:r>
              <a:rPr lang="en-US" sz="2669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JOIN Order_Details</a:t>
            </a:r>
          </a:p>
          <a:p>
            <a:pPr algn="ctr">
              <a:lnSpc>
                <a:spcPts val="3737"/>
              </a:lnSpc>
            </a:pPr>
            <a:r>
              <a:rPr lang="en-US" sz="2669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ON pizzas.pizza_id = Order_Details.pizza_id</a:t>
            </a:r>
          </a:p>
          <a:p>
            <a:pPr algn="ctr">
              <a:lnSpc>
                <a:spcPts val="3737"/>
              </a:lnSpc>
            </a:pPr>
            <a:r>
              <a:rPr lang="en-US" sz="2669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GROUP BY pizzas.size</a:t>
            </a:r>
          </a:p>
          <a:p>
            <a:pPr algn="ctr">
              <a:lnSpc>
                <a:spcPts val="3737"/>
              </a:lnSpc>
            </a:pPr>
            <a:r>
              <a:rPr lang="en-US" sz="2669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ORDER BY Orders DESC</a:t>
            </a:r>
          </a:p>
          <a:p>
            <a:pPr algn="ctr">
              <a:lnSpc>
                <a:spcPts val="3737"/>
              </a:lnSpc>
            </a:pPr>
            <a:r>
              <a:rPr lang="en-US" sz="2669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LIMIT 1;</a:t>
            </a:r>
          </a:p>
          <a:p>
            <a:pPr algn="ctr">
              <a:lnSpc>
                <a:spcPts val="3737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9884876" y="7588522"/>
            <a:ext cx="6863259" cy="30136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92"/>
              </a:lnSpc>
            </a:pPr>
            <a:r>
              <a:rPr lang="en-US" sz="2852" b="true">
                <a:solidFill>
                  <a:srgbClr val="F0B92D"/>
                </a:solidFill>
                <a:latin typeface="Cinzel Bold"/>
                <a:ea typeface="Cinzel Bold"/>
                <a:cs typeface="Cinzel Bold"/>
                <a:sym typeface="Cinzel Bold"/>
              </a:rPr>
              <a:t>RESULT</a:t>
            </a:r>
          </a:p>
          <a:p>
            <a:pPr algn="ctr">
              <a:lnSpc>
                <a:spcPts val="3992"/>
              </a:lnSpc>
            </a:pPr>
            <a:r>
              <a:rPr lang="en-US" sz="2852">
                <a:solidFill>
                  <a:srgbClr val="FFFFFF"/>
                </a:solidFill>
                <a:latin typeface="Cinzel"/>
                <a:ea typeface="Cinzel"/>
                <a:cs typeface="Cinzel"/>
                <a:sym typeface="Cinzel"/>
              </a:rPr>
              <a:t>Size = l</a:t>
            </a:r>
          </a:p>
          <a:p>
            <a:pPr algn="ctr">
              <a:lnSpc>
                <a:spcPts val="3992"/>
              </a:lnSpc>
            </a:pPr>
            <a:r>
              <a:rPr lang="en-US" sz="2852">
                <a:solidFill>
                  <a:srgbClr val="FFFFFF"/>
                </a:solidFill>
                <a:latin typeface="Cinzel"/>
                <a:ea typeface="Cinzel"/>
                <a:cs typeface="Cinzel"/>
                <a:sym typeface="Cinzel"/>
              </a:rPr>
              <a:t>Orders = 55578</a:t>
            </a:r>
          </a:p>
          <a:p>
            <a:pPr algn="ctr">
              <a:lnSpc>
                <a:spcPts val="3992"/>
              </a:lnSpc>
            </a:pPr>
          </a:p>
          <a:p>
            <a:pPr algn="ctr">
              <a:lnSpc>
                <a:spcPts val="3992"/>
              </a:lnSpc>
            </a:pPr>
          </a:p>
          <a:p>
            <a:pPr algn="ctr">
              <a:lnSpc>
                <a:spcPts val="3992"/>
              </a:lnSpc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189022" y="9786788"/>
            <a:ext cx="367576" cy="367576"/>
          </a:xfrm>
          <a:custGeom>
            <a:avLst/>
            <a:gdLst/>
            <a:ahLst/>
            <a:cxnLst/>
            <a:rect r="r" b="b" t="t" l="l"/>
            <a:pathLst>
              <a:path h="367576" w="367576">
                <a:moveTo>
                  <a:pt x="0" y="0"/>
                </a:moveTo>
                <a:lnTo>
                  <a:pt x="367575" y="0"/>
                </a:lnTo>
                <a:lnTo>
                  <a:pt x="367575" y="367576"/>
                </a:lnTo>
                <a:lnTo>
                  <a:pt x="0" y="36757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316505" y="9786788"/>
            <a:ext cx="367576" cy="367576"/>
          </a:xfrm>
          <a:custGeom>
            <a:avLst/>
            <a:gdLst/>
            <a:ahLst/>
            <a:cxnLst/>
            <a:rect r="r" b="b" t="t" l="l"/>
            <a:pathLst>
              <a:path h="367576" w="367576">
                <a:moveTo>
                  <a:pt x="0" y="0"/>
                </a:moveTo>
                <a:lnTo>
                  <a:pt x="367576" y="0"/>
                </a:lnTo>
                <a:lnTo>
                  <a:pt x="367576" y="367576"/>
                </a:lnTo>
                <a:lnTo>
                  <a:pt x="0" y="36757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8783801" y="9795588"/>
            <a:ext cx="2252754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99"/>
              </a:lnSpc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7572026319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3845641" y="9729638"/>
            <a:ext cx="4214989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99"/>
              </a:lnSpc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Jaiswalabhinesh160@gmail.com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5185030" y="8736252"/>
            <a:ext cx="2337169" cy="2402697"/>
          </a:xfrm>
          <a:custGeom>
            <a:avLst/>
            <a:gdLst/>
            <a:ahLst/>
            <a:cxnLst/>
            <a:rect r="r" b="b" t="t" l="l"/>
            <a:pathLst>
              <a:path h="2402697" w="2337169">
                <a:moveTo>
                  <a:pt x="0" y="0"/>
                </a:moveTo>
                <a:lnTo>
                  <a:pt x="2337170" y="0"/>
                </a:lnTo>
                <a:lnTo>
                  <a:pt x="2337170" y="2402697"/>
                </a:lnTo>
                <a:lnTo>
                  <a:pt x="0" y="240269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true" rot="0">
            <a:off x="5669078" y="-575937"/>
            <a:ext cx="2337169" cy="2402697"/>
          </a:xfrm>
          <a:custGeom>
            <a:avLst/>
            <a:gdLst/>
            <a:ahLst/>
            <a:cxnLst/>
            <a:rect r="r" b="b" t="t" l="l"/>
            <a:pathLst>
              <a:path h="2402697" w="2337169">
                <a:moveTo>
                  <a:pt x="2337170" y="2402697"/>
                </a:moveTo>
                <a:lnTo>
                  <a:pt x="0" y="2402697"/>
                </a:lnTo>
                <a:lnTo>
                  <a:pt x="0" y="0"/>
                </a:lnTo>
                <a:lnTo>
                  <a:pt x="2337170" y="0"/>
                </a:lnTo>
                <a:lnTo>
                  <a:pt x="2337170" y="2402697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false" rot="0">
            <a:off x="17100338" y="-838439"/>
            <a:ext cx="2337169" cy="2402697"/>
          </a:xfrm>
          <a:custGeom>
            <a:avLst/>
            <a:gdLst/>
            <a:ahLst/>
            <a:cxnLst/>
            <a:rect r="r" b="b" t="t" l="l"/>
            <a:pathLst>
              <a:path h="2402697" w="2337169">
                <a:moveTo>
                  <a:pt x="2337169" y="0"/>
                </a:moveTo>
                <a:lnTo>
                  <a:pt x="0" y="0"/>
                </a:lnTo>
                <a:lnTo>
                  <a:pt x="0" y="2402698"/>
                </a:lnTo>
                <a:lnTo>
                  <a:pt x="2337169" y="2402698"/>
                </a:lnTo>
                <a:lnTo>
                  <a:pt x="2337169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8165209" y="1094703"/>
            <a:ext cx="9094091" cy="13938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 b="true">
                <a:solidFill>
                  <a:srgbClr val="F0B92D"/>
                </a:solidFill>
                <a:latin typeface="Cinzel Bold"/>
                <a:ea typeface="Cinzel Bold"/>
                <a:cs typeface="Cinzel Bold"/>
                <a:sym typeface="Cinzel Bold"/>
              </a:rPr>
              <a:t>IDENTIFIDE THE HIGHEST PRICE OF PIZZA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843705" y="2888798"/>
            <a:ext cx="9737100" cy="3593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50"/>
              </a:lnSpc>
            </a:pPr>
            <a:r>
              <a:rPr lang="en-US" sz="2893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SELECT pizza_types.Pizza_name, pizzas.price</a:t>
            </a:r>
          </a:p>
          <a:p>
            <a:pPr algn="ctr">
              <a:lnSpc>
                <a:spcPts val="4050"/>
              </a:lnSpc>
            </a:pPr>
            <a:r>
              <a:rPr lang="en-US" sz="2893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FROM pizza_types</a:t>
            </a:r>
          </a:p>
          <a:p>
            <a:pPr algn="ctr">
              <a:lnSpc>
                <a:spcPts val="4050"/>
              </a:lnSpc>
            </a:pPr>
            <a:r>
              <a:rPr lang="en-US" sz="2893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JOIN pizzas</a:t>
            </a:r>
          </a:p>
          <a:p>
            <a:pPr algn="ctr">
              <a:lnSpc>
                <a:spcPts val="4050"/>
              </a:lnSpc>
            </a:pPr>
            <a:r>
              <a:rPr lang="en-US" sz="2893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ON pizzas.pizza_type_id = pizza_types.pizza_type_id</a:t>
            </a:r>
          </a:p>
          <a:p>
            <a:pPr algn="ctr">
              <a:lnSpc>
                <a:spcPts val="4050"/>
              </a:lnSpc>
            </a:pPr>
            <a:r>
              <a:rPr lang="en-US" sz="2893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ORDER BY pizzas.price DESC</a:t>
            </a:r>
          </a:p>
          <a:p>
            <a:pPr algn="ctr">
              <a:lnSpc>
                <a:spcPts val="4050"/>
              </a:lnSpc>
            </a:pPr>
            <a:r>
              <a:rPr lang="en-US" sz="2893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LIMIT 1;</a:t>
            </a:r>
          </a:p>
          <a:p>
            <a:pPr algn="ctr">
              <a:lnSpc>
                <a:spcPts val="4050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9501419" y="7111636"/>
            <a:ext cx="6863259" cy="34969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92"/>
              </a:lnSpc>
            </a:pPr>
            <a:r>
              <a:rPr lang="en-US" sz="2852" b="true">
                <a:solidFill>
                  <a:srgbClr val="F0B92D"/>
                </a:solidFill>
                <a:latin typeface="Cinzel Bold"/>
                <a:ea typeface="Cinzel Bold"/>
                <a:cs typeface="Cinzel Bold"/>
                <a:sym typeface="Cinzel Bold"/>
              </a:rPr>
              <a:t>RESULT</a:t>
            </a:r>
          </a:p>
          <a:p>
            <a:pPr algn="ctr">
              <a:lnSpc>
                <a:spcPts val="3992"/>
              </a:lnSpc>
            </a:pPr>
            <a:r>
              <a:rPr lang="en-US" sz="2852">
                <a:solidFill>
                  <a:srgbClr val="FFFFFF"/>
                </a:solidFill>
                <a:latin typeface="Cinzel"/>
                <a:ea typeface="Cinzel"/>
                <a:cs typeface="Cinzel"/>
                <a:sym typeface="Cinzel"/>
              </a:rPr>
              <a:t>Pizza_Name =</a:t>
            </a:r>
          </a:p>
          <a:p>
            <a:pPr algn="ctr">
              <a:lnSpc>
                <a:spcPts val="3992"/>
              </a:lnSpc>
            </a:pPr>
            <a:r>
              <a:rPr lang="en-US" sz="2852">
                <a:solidFill>
                  <a:srgbClr val="FFFFFF"/>
                </a:solidFill>
                <a:latin typeface="Cinzel"/>
                <a:ea typeface="Cinzel"/>
                <a:cs typeface="Cinzel"/>
                <a:sym typeface="Cinzel"/>
              </a:rPr>
              <a:t>The Brie Carre Pizza</a:t>
            </a:r>
          </a:p>
          <a:p>
            <a:pPr algn="ctr">
              <a:lnSpc>
                <a:spcPts val="3992"/>
              </a:lnSpc>
            </a:pPr>
            <a:r>
              <a:rPr lang="en-US" sz="2852">
                <a:solidFill>
                  <a:srgbClr val="FFFFFF"/>
                </a:solidFill>
                <a:latin typeface="Cinzel"/>
                <a:ea typeface="Cinzel"/>
                <a:cs typeface="Cinzel"/>
                <a:sym typeface="Cinzel"/>
              </a:rPr>
              <a:t>Price  =23.65</a:t>
            </a:r>
          </a:p>
          <a:p>
            <a:pPr algn="ctr">
              <a:lnSpc>
                <a:spcPts val="3992"/>
              </a:lnSpc>
            </a:pPr>
          </a:p>
          <a:p>
            <a:pPr algn="ctr">
              <a:lnSpc>
                <a:spcPts val="3992"/>
              </a:lnSpc>
            </a:pPr>
          </a:p>
          <a:p>
            <a:pPr algn="ctr">
              <a:lnSpc>
                <a:spcPts val="3992"/>
              </a:lnSpc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29222" y="-492793"/>
            <a:ext cx="19301026" cy="12278576"/>
          </a:xfrm>
          <a:custGeom>
            <a:avLst/>
            <a:gdLst/>
            <a:ahLst/>
            <a:cxnLst/>
            <a:rect r="r" b="b" t="t" l="l"/>
            <a:pathLst>
              <a:path h="12278576" w="19301026">
                <a:moveTo>
                  <a:pt x="0" y="0"/>
                </a:moveTo>
                <a:lnTo>
                  <a:pt x="19301026" y="0"/>
                </a:lnTo>
                <a:lnTo>
                  <a:pt x="19301026" y="12278577"/>
                </a:lnTo>
                <a:lnTo>
                  <a:pt x="0" y="122785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729" r="-3084" b="-23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0">
            <a:off x="-139885" y="-172649"/>
            <a:ext cx="2337169" cy="2402697"/>
          </a:xfrm>
          <a:custGeom>
            <a:avLst/>
            <a:gdLst/>
            <a:ahLst/>
            <a:cxnLst/>
            <a:rect r="r" b="b" t="t" l="l"/>
            <a:pathLst>
              <a:path h="2402697" w="2337169">
                <a:moveTo>
                  <a:pt x="2337170" y="2402698"/>
                </a:moveTo>
                <a:lnTo>
                  <a:pt x="0" y="2402698"/>
                </a:lnTo>
                <a:lnTo>
                  <a:pt x="0" y="0"/>
                </a:lnTo>
                <a:lnTo>
                  <a:pt x="2337170" y="0"/>
                </a:lnTo>
                <a:lnTo>
                  <a:pt x="2337170" y="2402698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true" rot="0">
            <a:off x="15950831" y="-348849"/>
            <a:ext cx="2337169" cy="2402697"/>
          </a:xfrm>
          <a:custGeom>
            <a:avLst/>
            <a:gdLst/>
            <a:ahLst/>
            <a:cxnLst/>
            <a:rect r="r" b="b" t="t" l="l"/>
            <a:pathLst>
              <a:path h="2402697" w="2337169">
                <a:moveTo>
                  <a:pt x="2337169" y="2402698"/>
                </a:moveTo>
                <a:lnTo>
                  <a:pt x="0" y="2402698"/>
                </a:lnTo>
                <a:lnTo>
                  <a:pt x="0" y="0"/>
                </a:lnTo>
                <a:lnTo>
                  <a:pt x="2337169" y="0"/>
                </a:lnTo>
                <a:lnTo>
                  <a:pt x="2337169" y="2402698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206411" y="5927200"/>
            <a:ext cx="9875177" cy="3331100"/>
          </a:xfrm>
          <a:custGeom>
            <a:avLst/>
            <a:gdLst/>
            <a:ahLst/>
            <a:cxnLst/>
            <a:rect r="r" b="b" t="t" l="l"/>
            <a:pathLst>
              <a:path h="3331100" w="9875177">
                <a:moveTo>
                  <a:pt x="0" y="0"/>
                </a:moveTo>
                <a:lnTo>
                  <a:pt x="9875178" y="0"/>
                </a:lnTo>
                <a:lnTo>
                  <a:pt x="9875178" y="3331100"/>
                </a:lnTo>
                <a:lnTo>
                  <a:pt x="0" y="33311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488610" y="443874"/>
            <a:ext cx="14657957" cy="20351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20"/>
              </a:lnSpc>
            </a:pPr>
            <a:r>
              <a:rPr lang="en-US" sz="3300" b="true">
                <a:solidFill>
                  <a:srgbClr val="F0B92D"/>
                </a:solidFill>
                <a:latin typeface="Cinzel Bold"/>
                <a:ea typeface="Cinzel Bold"/>
                <a:cs typeface="Cinzel Bold"/>
                <a:sym typeface="Cinzel Bold"/>
              </a:rPr>
              <a:t>LIST TOP 5 MOST ORDERED PIZZA TYPE ALONG WITH THIER QUANTITIES</a:t>
            </a:r>
          </a:p>
          <a:p>
            <a:pPr algn="ctr">
              <a:lnSpc>
                <a:spcPts val="7279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0" y="2015749"/>
            <a:ext cx="18010560" cy="31806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88"/>
              </a:lnSpc>
            </a:pPr>
            <a:r>
              <a:rPr lang="en-US" sz="2277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SELECT pizza_types.Pizza_name, SUM(Order_Details.quantity) AS Order_Quantity</a:t>
            </a:r>
          </a:p>
          <a:p>
            <a:pPr algn="ctr">
              <a:lnSpc>
                <a:spcPts val="3188"/>
              </a:lnSpc>
            </a:pPr>
            <a:r>
              <a:rPr lang="en-US" sz="2277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FROM pizza_types</a:t>
            </a:r>
          </a:p>
          <a:p>
            <a:pPr algn="ctr">
              <a:lnSpc>
                <a:spcPts val="3188"/>
              </a:lnSpc>
            </a:pPr>
            <a:r>
              <a:rPr lang="en-US" sz="2277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JOIN pizzas ON pizzas.pizza_type_id = pizza_types.pizza_type_id</a:t>
            </a:r>
          </a:p>
          <a:p>
            <a:pPr algn="ctr">
              <a:lnSpc>
                <a:spcPts val="3188"/>
              </a:lnSpc>
            </a:pPr>
            <a:r>
              <a:rPr lang="en-US" sz="2277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JOIN Order_Details ON pizzas.pizza_id = Order_Details.pizza_id</a:t>
            </a:r>
          </a:p>
          <a:p>
            <a:pPr algn="ctr">
              <a:lnSpc>
                <a:spcPts val="3188"/>
              </a:lnSpc>
            </a:pPr>
            <a:r>
              <a:rPr lang="en-US" sz="2277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GROUP BY pizza_types.Pizza_name</a:t>
            </a:r>
          </a:p>
          <a:p>
            <a:pPr algn="ctr">
              <a:lnSpc>
                <a:spcPts val="3188"/>
              </a:lnSpc>
            </a:pPr>
            <a:r>
              <a:rPr lang="en-US" sz="2277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ORDER BY Order_Quantity DESC</a:t>
            </a:r>
          </a:p>
          <a:p>
            <a:pPr algn="ctr">
              <a:lnSpc>
                <a:spcPts val="3188"/>
              </a:lnSpc>
            </a:pPr>
            <a:r>
              <a:rPr lang="en-US" sz="2277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LIMIT 5;</a:t>
            </a:r>
          </a:p>
          <a:p>
            <a:pPr algn="ctr">
              <a:lnSpc>
                <a:spcPts val="3188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8000819" y="5067300"/>
            <a:ext cx="1633538" cy="606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b="true" sz="3500" u="sng">
                <a:solidFill>
                  <a:srgbClr val="F0B92D"/>
                </a:solidFill>
                <a:latin typeface="Cinzel Bold"/>
                <a:ea typeface="Cinzel Bold"/>
                <a:cs typeface="Cinzel Bold"/>
                <a:sym typeface="Cinzel Bold"/>
              </a:rPr>
              <a:t>Result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29222" y="-492793"/>
            <a:ext cx="19301026" cy="12278576"/>
          </a:xfrm>
          <a:custGeom>
            <a:avLst/>
            <a:gdLst/>
            <a:ahLst/>
            <a:cxnLst/>
            <a:rect r="r" b="b" t="t" l="l"/>
            <a:pathLst>
              <a:path h="12278576" w="19301026">
                <a:moveTo>
                  <a:pt x="0" y="0"/>
                </a:moveTo>
                <a:lnTo>
                  <a:pt x="19301026" y="0"/>
                </a:lnTo>
                <a:lnTo>
                  <a:pt x="19301026" y="12278577"/>
                </a:lnTo>
                <a:lnTo>
                  <a:pt x="0" y="122785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729" r="-3084" b="-23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0">
            <a:off x="-139885" y="-172649"/>
            <a:ext cx="2337169" cy="2402697"/>
          </a:xfrm>
          <a:custGeom>
            <a:avLst/>
            <a:gdLst/>
            <a:ahLst/>
            <a:cxnLst/>
            <a:rect r="r" b="b" t="t" l="l"/>
            <a:pathLst>
              <a:path h="2402697" w="2337169">
                <a:moveTo>
                  <a:pt x="2337170" y="2402698"/>
                </a:moveTo>
                <a:lnTo>
                  <a:pt x="0" y="2402698"/>
                </a:lnTo>
                <a:lnTo>
                  <a:pt x="0" y="0"/>
                </a:lnTo>
                <a:lnTo>
                  <a:pt x="2337170" y="0"/>
                </a:lnTo>
                <a:lnTo>
                  <a:pt x="2337170" y="2402698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true" rot="0">
            <a:off x="15950831" y="-348849"/>
            <a:ext cx="2337169" cy="2402697"/>
          </a:xfrm>
          <a:custGeom>
            <a:avLst/>
            <a:gdLst/>
            <a:ahLst/>
            <a:cxnLst/>
            <a:rect r="r" b="b" t="t" l="l"/>
            <a:pathLst>
              <a:path h="2402697" w="2337169">
                <a:moveTo>
                  <a:pt x="2337169" y="2402698"/>
                </a:moveTo>
                <a:lnTo>
                  <a:pt x="0" y="2402698"/>
                </a:lnTo>
                <a:lnTo>
                  <a:pt x="0" y="0"/>
                </a:lnTo>
                <a:lnTo>
                  <a:pt x="2337169" y="0"/>
                </a:lnTo>
                <a:lnTo>
                  <a:pt x="2337169" y="2402698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325745" y="6311899"/>
            <a:ext cx="5636510" cy="2924204"/>
          </a:xfrm>
          <a:custGeom>
            <a:avLst/>
            <a:gdLst/>
            <a:ahLst/>
            <a:cxnLst/>
            <a:rect r="r" b="b" t="t" l="l"/>
            <a:pathLst>
              <a:path h="2924204" w="5636510">
                <a:moveTo>
                  <a:pt x="0" y="0"/>
                </a:moveTo>
                <a:lnTo>
                  <a:pt x="5636510" y="0"/>
                </a:lnTo>
                <a:lnTo>
                  <a:pt x="5636510" y="2924204"/>
                </a:lnTo>
                <a:lnTo>
                  <a:pt x="0" y="292420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087528" y="432436"/>
            <a:ext cx="13863303" cy="11353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20"/>
              </a:lnSpc>
            </a:pPr>
            <a:r>
              <a:rPr lang="en-US" sz="3300" b="true">
                <a:solidFill>
                  <a:srgbClr val="F0B92D"/>
                </a:solidFill>
                <a:latin typeface="Cinzel Bold"/>
                <a:ea typeface="Cinzel Bold"/>
                <a:cs typeface="Cinzel Bold"/>
                <a:sym typeface="Cinzel Bold"/>
              </a:rPr>
              <a:t>JOIN THE NECESSARY TABLE TO FIND THE TOTAL QUANTITY OF EACH PIZZA CATEGORY ORDERED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0" y="2006224"/>
            <a:ext cx="18010560" cy="25018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28"/>
              </a:lnSpc>
            </a:pPr>
            <a:r>
              <a:rPr lang="en-US" sz="2377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SELECT pizza_types.category, SUM(Order_Details.quantity) AS Total_Order</a:t>
            </a:r>
          </a:p>
          <a:p>
            <a:pPr algn="ctr">
              <a:lnSpc>
                <a:spcPts val="3328"/>
              </a:lnSpc>
            </a:pPr>
            <a:r>
              <a:rPr lang="en-US" sz="2377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FROM pizza_types</a:t>
            </a:r>
          </a:p>
          <a:p>
            <a:pPr algn="ctr">
              <a:lnSpc>
                <a:spcPts val="3328"/>
              </a:lnSpc>
            </a:pPr>
            <a:r>
              <a:rPr lang="en-US" sz="2377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JOIN pizzas ON pizzas.pizza_type_id = pizza_types.pizza_type_id</a:t>
            </a:r>
          </a:p>
          <a:p>
            <a:pPr algn="ctr">
              <a:lnSpc>
                <a:spcPts val="3328"/>
              </a:lnSpc>
            </a:pPr>
            <a:r>
              <a:rPr lang="en-US" sz="2377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JOIN Order_Details ON pizzas.pizza_id = Order_Details.pizza_id</a:t>
            </a:r>
          </a:p>
          <a:p>
            <a:pPr algn="ctr">
              <a:lnSpc>
                <a:spcPts val="3328"/>
              </a:lnSpc>
            </a:pPr>
            <a:r>
              <a:rPr lang="en-US" sz="2377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GROUP BY pizza_types.category</a:t>
            </a:r>
          </a:p>
          <a:p>
            <a:pPr algn="ctr">
              <a:lnSpc>
                <a:spcPts val="3328"/>
              </a:lnSpc>
            </a:pPr>
            <a:r>
              <a:rPr lang="en-US" sz="2377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ORDER BY Total_Order DESC;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000819" y="5067300"/>
            <a:ext cx="1633538" cy="606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b="true" sz="3500" u="sng">
                <a:solidFill>
                  <a:srgbClr val="F0B92D"/>
                </a:solidFill>
                <a:latin typeface="Cinzel Bold"/>
                <a:ea typeface="Cinzel Bold"/>
                <a:cs typeface="Cinzel Bold"/>
                <a:sym typeface="Cinzel Bold"/>
              </a:rPr>
              <a:t>Result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29222" y="-492793"/>
            <a:ext cx="19301026" cy="12278576"/>
          </a:xfrm>
          <a:custGeom>
            <a:avLst/>
            <a:gdLst/>
            <a:ahLst/>
            <a:cxnLst/>
            <a:rect r="r" b="b" t="t" l="l"/>
            <a:pathLst>
              <a:path h="12278576" w="19301026">
                <a:moveTo>
                  <a:pt x="0" y="0"/>
                </a:moveTo>
                <a:lnTo>
                  <a:pt x="19301026" y="0"/>
                </a:lnTo>
                <a:lnTo>
                  <a:pt x="19301026" y="12278577"/>
                </a:lnTo>
                <a:lnTo>
                  <a:pt x="0" y="122785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729" r="-3084" b="-23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0">
            <a:off x="-139885" y="-172649"/>
            <a:ext cx="2337169" cy="2402697"/>
          </a:xfrm>
          <a:custGeom>
            <a:avLst/>
            <a:gdLst/>
            <a:ahLst/>
            <a:cxnLst/>
            <a:rect r="r" b="b" t="t" l="l"/>
            <a:pathLst>
              <a:path h="2402697" w="2337169">
                <a:moveTo>
                  <a:pt x="2337170" y="2402698"/>
                </a:moveTo>
                <a:lnTo>
                  <a:pt x="0" y="2402698"/>
                </a:lnTo>
                <a:lnTo>
                  <a:pt x="0" y="0"/>
                </a:lnTo>
                <a:lnTo>
                  <a:pt x="2337170" y="0"/>
                </a:lnTo>
                <a:lnTo>
                  <a:pt x="2337170" y="2402698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true" rot="0">
            <a:off x="15950831" y="-348849"/>
            <a:ext cx="2337169" cy="2402697"/>
          </a:xfrm>
          <a:custGeom>
            <a:avLst/>
            <a:gdLst/>
            <a:ahLst/>
            <a:cxnLst/>
            <a:rect r="r" b="b" t="t" l="l"/>
            <a:pathLst>
              <a:path h="2402697" w="2337169">
                <a:moveTo>
                  <a:pt x="2337169" y="2402698"/>
                </a:moveTo>
                <a:lnTo>
                  <a:pt x="0" y="2402698"/>
                </a:lnTo>
                <a:lnTo>
                  <a:pt x="0" y="0"/>
                </a:lnTo>
                <a:lnTo>
                  <a:pt x="2337169" y="0"/>
                </a:lnTo>
                <a:lnTo>
                  <a:pt x="2337169" y="2402698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047310" y="4802867"/>
            <a:ext cx="3313468" cy="5143500"/>
          </a:xfrm>
          <a:custGeom>
            <a:avLst/>
            <a:gdLst/>
            <a:ahLst/>
            <a:cxnLst/>
            <a:rect r="r" b="b" t="t" l="l"/>
            <a:pathLst>
              <a:path h="5143500" w="3313468">
                <a:moveTo>
                  <a:pt x="0" y="0"/>
                </a:moveTo>
                <a:lnTo>
                  <a:pt x="3313468" y="0"/>
                </a:lnTo>
                <a:lnTo>
                  <a:pt x="3313468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087528" y="432436"/>
            <a:ext cx="13522670" cy="11353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20"/>
              </a:lnSpc>
            </a:pPr>
            <a:r>
              <a:rPr lang="en-US" sz="3300" b="true">
                <a:solidFill>
                  <a:srgbClr val="F0B92D"/>
                </a:solidFill>
                <a:latin typeface="Cinzel Bold"/>
                <a:ea typeface="Cinzel Bold"/>
                <a:cs typeface="Cinzel Bold"/>
                <a:sym typeface="Cinzel Bold"/>
              </a:rPr>
              <a:t>DETERMINE THE DISTRIBUTION OF ORDERS BY HOUR OF THE DAY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0" y="2006224"/>
            <a:ext cx="18063767" cy="20825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37"/>
              </a:lnSpc>
            </a:pPr>
            <a:r>
              <a:rPr lang="en-US" sz="2384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SELECT Total_hours, COUNT(order_id) AS OrderCount</a:t>
            </a:r>
          </a:p>
          <a:p>
            <a:pPr algn="ctr">
              <a:lnSpc>
                <a:spcPts val="3337"/>
              </a:lnSpc>
            </a:pPr>
            <a:r>
              <a:rPr lang="en-US" sz="2384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FROM "order"</a:t>
            </a:r>
          </a:p>
          <a:p>
            <a:pPr algn="ctr">
              <a:lnSpc>
                <a:spcPts val="3337"/>
              </a:lnSpc>
            </a:pPr>
            <a:r>
              <a:rPr lang="en-US" sz="2384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GROUP BY Total_hours</a:t>
            </a:r>
          </a:p>
          <a:p>
            <a:pPr algn="ctr">
              <a:lnSpc>
                <a:spcPts val="3337"/>
              </a:lnSpc>
            </a:pPr>
            <a:r>
              <a:rPr lang="en-US" sz="2384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ORDER BY OrderCount DESC;</a:t>
            </a:r>
          </a:p>
          <a:p>
            <a:pPr algn="ctr">
              <a:lnSpc>
                <a:spcPts val="3337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7887275" y="4018779"/>
            <a:ext cx="1633538" cy="606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b="true" sz="3500" u="sng">
                <a:solidFill>
                  <a:srgbClr val="F0B92D"/>
                </a:solidFill>
                <a:latin typeface="Cinzel Bold"/>
                <a:ea typeface="Cinzel Bold"/>
                <a:cs typeface="Cinzel Bold"/>
                <a:sym typeface="Cinzel Bold"/>
              </a:rPr>
              <a:t>Result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DAGbh9nPK2o</dc:identifier>
  <dcterms:modified xsi:type="dcterms:W3CDTF">2011-08-01T06:04:30Z</dcterms:modified>
  <cp:revision>1</cp:revision>
  <dc:title>SQL PIZZA PROJECT</dc:title>
</cp:coreProperties>
</file>